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8" r:id="rId3"/>
    <p:sldId id="259" r:id="rId4"/>
    <p:sldId id="286" r:id="rId5"/>
    <p:sldId id="300" r:id="rId6"/>
    <p:sldId id="299" r:id="rId7"/>
    <p:sldId id="272" r:id="rId8"/>
    <p:sldId id="301" r:id="rId9"/>
    <p:sldId id="307" r:id="rId10"/>
    <p:sldId id="308" r:id="rId11"/>
    <p:sldId id="309" r:id="rId12"/>
    <p:sldId id="310" r:id="rId13"/>
    <p:sldId id="287" r:id="rId14"/>
    <p:sldId id="288" r:id="rId15"/>
    <p:sldId id="289" r:id="rId16"/>
    <p:sldId id="304" r:id="rId17"/>
    <p:sldId id="290" r:id="rId18"/>
    <p:sldId id="291" r:id="rId19"/>
    <p:sldId id="294" r:id="rId20"/>
    <p:sldId id="296" r:id="rId21"/>
    <p:sldId id="311" r:id="rId22"/>
    <p:sldId id="297" r:id="rId23"/>
    <p:sldId id="305" r:id="rId24"/>
    <p:sldId id="273" r:id="rId25"/>
    <p:sldId id="270" r:id="rId26"/>
    <p:sldId id="274" r:id="rId27"/>
    <p:sldId id="275" r:id="rId28"/>
    <p:sldId id="271" r:id="rId29"/>
    <p:sldId id="276" r:id="rId30"/>
    <p:sldId id="278" r:id="rId31"/>
    <p:sldId id="298" r:id="rId32"/>
    <p:sldId id="281" r:id="rId33"/>
    <p:sldId id="282" r:id="rId34"/>
    <p:sldId id="283" r:id="rId35"/>
    <p:sldId id="263" r:id="rId36"/>
    <p:sldId id="266" r:id="rId37"/>
    <p:sldId id="284" r:id="rId38"/>
    <p:sldId id="285" r:id="rId39"/>
    <p:sldId id="312"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ébut" id="{B222270A-7909-4191-AD31-4992BD077A14}">
          <p14:sldIdLst>
            <p14:sldId id="256"/>
            <p14:sldId id="258"/>
          </p14:sldIdLst>
        </p14:section>
        <p14:section name="Introduction" id="{245704DE-50C7-4B3B-B433-D6353C2D4757}">
          <p14:sldIdLst>
            <p14:sldId id="259"/>
            <p14:sldId id="286"/>
          </p14:sldIdLst>
        </p14:section>
        <p14:section name="Partie 1 : Le cahier des charges" id="{31D14C5F-9BFE-482D-BED7-DB0C191AAE83}">
          <p14:sldIdLst>
            <p14:sldId id="300"/>
            <p14:sldId id="299"/>
            <p14:sldId id="272"/>
            <p14:sldId id="301"/>
            <p14:sldId id="307"/>
            <p14:sldId id="308"/>
            <p14:sldId id="309"/>
            <p14:sldId id="310"/>
            <p14:sldId id="287"/>
            <p14:sldId id="288"/>
            <p14:sldId id="289"/>
            <p14:sldId id="304"/>
            <p14:sldId id="290"/>
            <p14:sldId id="291"/>
            <p14:sldId id="294"/>
            <p14:sldId id="296"/>
            <p14:sldId id="311"/>
            <p14:sldId id="297"/>
            <p14:sldId id="305"/>
          </p14:sldIdLst>
        </p14:section>
        <p14:section name="Partie 2 : La réalisation du projet" id="{661549A2-17C7-4383-8661-D38E3CB82486}">
          <p14:sldIdLst>
            <p14:sldId id="273"/>
            <p14:sldId id="270"/>
            <p14:sldId id="274"/>
            <p14:sldId id="275"/>
            <p14:sldId id="271"/>
            <p14:sldId id="276"/>
            <p14:sldId id="278"/>
            <p14:sldId id="298"/>
            <p14:sldId id="281"/>
            <p14:sldId id="282"/>
            <p14:sldId id="283"/>
          </p14:sldIdLst>
        </p14:section>
        <p14:section name="Partie 3 : La Démonstration" id="{17A0AD0F-020E-429D-9E0D-39A118B34B1C}">
          <p14:sldIdLst>
            <p14:sldId id="263"/>
          </p14:sldIdLst>
        </p14:section>
        <p14:section name="Partie 4 : Evolution de l'application" id="{9B3DD8BF-5006-4CEF-B483-58F4F4C4C0F7}">
          <p14:sldIdLst>
            <p14:sldId id="266"/>
            <p14:sldId id="284"/>
            <p14:sldId id="285"/>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62A5D-B36F-4550-9B12-A06014834F79}" v="1084" dt="2023-09-24T12:33:57.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5E5E2-CFB8-4909-85A8-EE6979B7A452}" type="datetimeFigureOut">
              <a:rPr lang="fr-FR" smtClean="0"/>
              <a:t>29/09/2023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9AFEF-E219-4021-B40B-FBDA338DDAEF}" type="slidenum">
              <a:rPr lang="fr-FR" smtClean="0"/>
              <a:t>‹N°›</a:t>
            </a:fld>
            <a:endParaRPr lang="fr-FR"/>
          </a:p>
        </p:txBody>
      </p:sp>
    </p:spTree>
    <p:extLst>
      <p:ext uri="{BB962C8B-B14F-4D97-AF65-F5344CB8AC3E}">
        <p14:creationId xmlns:p14="http://schemas.microsoft.com/office/powerpoint/2010/main" val="292271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4B9AFEF-E219-4021-B40B-FBDA338DDAEF}" type="slidenum">
              <a:rPr lang="fr-FR" smtClean="0"/>
              <a:t>28</a:t>
            </a:fld>
            <a:endParaRPr lang="fr-FR"/>
          </a:p>
        </p:txBody>
      </p:sp>
    </p:spTree>
    <p:extLst>
      <p:ext uri="{BB962C8B-B14F-4D97-AF65-F5344CB8AC3E}">
        <p14:creationId xmlns:p14="http://schemas.microsoft.com/office/powerpoint/2010/main" val="86511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2247DD-C91B-888D-5F79-70708FA4EA4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F795F96-0F76-1109-969B-90C0736FA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4F15816-3620-D62C-5605-1B29EB2573C9}"/>
              </a:ext>
            </a:extLst>
          </p:cNvPr>
          <p:cNvSpPr>
            <a:spLocks noGrp="1"/>
          </p:cNvSpPr>
          <p:nvPr>
            <p:ph type="dt" sz="half" idx="10"/>
          </p:nvPr>
        </p:nvSpPr>
        <p:spPr/>
        <p:txBody>
          <a:bodyPr/>
          <a:lstStyle/>
          <a:p>
            <a:fld id="{EC82E147-41CF-4DBE-9013-398CABB3C9BD}" type="datetime1">
              <a:rPr lang="fr-FR" smtClean="0"/>
              <a:t>29/09/2023</a:t>
            </a:fld>
            <a:endParaRPr lang="fr-FR"/>
          </a:p>
        </p:txBody>
      </p:sp>
      <p:sp>
        <p:nvSpPr>
          <p:cNvPr id="5" name="Espace réservé du pied de page 4">
            <a:extLst>
              <a:ext uri="{FF2B5EF4-FFF2-40B4-BE49-F238E27FC236}">
                <a16:creationId xmlns:a16="http://schemas.microsoft.com/office/drawing/2014/main" id="{D78F7961-6111-A6D8-4A61-95F2BB426A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7DE6666-E682-36E0-74C4-56C76A0C60BE}"/>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1364519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36C98A-BB08-B369-D2FF-342DE0C6332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B83028C-757D-A988-F0F7-98E47D79B4D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7628A5A-228C-5AC5-7B2F-5BBDA25AD655}"/>
              </a:ext>
            </a:extLst>
          </p:cNvPr>
          <p:cNvSpPr>
            <a:spLocks noGrp="1"/>
          </p:cNvSpPr>
          <p:nvPr>
            <p:ph type="dt" sz="half" idx="10"/>
          </p:nvPr>
        </p:nvSpPr>
        <p:spPr/>
        <p:txBody>
          <a:bodyPr/>
          <a:lstStyle/>
          <a:p>
            <a:fld id="{AE84E365-685D-40BB-855F-0ABC08860655}" type="datetime1">
              <a:rPr lang="fr-FR" smtClean="0"/>
              <a:t>29/09/2023</a:t>
            </a:fld>
            <a:endParaRPr lang="fr-FR"/>
          </a:p>
        </p:txBody>
      </p:sp>
      <p:sp>
        <p:nvSpPr>
          <p:cNvPr id="5" name="Espace réservé du pied de page 4">
            <a:extLst>
              <a:ext uri="{FF2B5EF4-FFF2-40B4-BE49-F238E27FC236}">
                <a16:creationId xmlns:a16="http://schemas.microsoft.com/office/drawing/2014/main" id="{09E3EEAE-09CF-74E2-EB67-92FDF84CE7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0AFAA2-D219-1913-F63F-759FE9C9715D}"/>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309579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8E2EC47-D395-2B57-F7B9-41767A73648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A61C143-8E0B-F874-7E03-69E42DFCE5E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E6ED58F-9E6E-8FA8-DD9C-66428F2BCADD}"/>
              </a:ext>
            </a:extLst>
          </p:cNvPr>
          <p:cNvSpPr>
            <a:spLocks noGrp="1"/>
          </p:cNvSpPr>
          <p:nvPr>
            <p:ph type="dt" sz="half" idx="10"/>
          </p:nvPr>
        </p:nvSpPr>
        <p:spPr/>
        <p:txBody>
          <a:bodyPr/>
          <a:lstStyle/>
          <a:p>
            <a:fld id="{97D7CC91-5FFA-43FE-A26B-F2BA2F9F533D}" type="datetime1">
              <a:rPr lang="fr-FR" smtClean="0"/>
              <a:t>29/09/2023</a:t>
            </a:fld>
            <a:endParaRPr lang="fr-FR"/>
          </a:p>
        </p:txBody>
      </p:sp>
      <p:sp>
        <p:nvSpPr>
          <p:cNvPr id="5" name="Espace réservé du pied de page 4">
            <a:extLst>
              <a:ext uri="{FF2B5EF4-FFF2-40B4-BE49-F238E27FC236}">
                <a16:creationId xmlns:a16="http://schemas.microsoft.com/office/drawing/2014/main" id="{D14C2B8C-8CED-A2AC-AD20-E67CB9B6637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95C8FA-FFB4-7B34-380D-EC57DF71A91A}"/>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4050358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F4E8BB-CF4D-BC0C-AA22-16FB3D3FD9B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291CDA-23C9-E694-9818-871C36FE4DD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53E6BF-4D61-EAC6-C4C3-CB8DA99C9EEE}"/>
              </a:ext>
            </a:extLst>
          </p:cNvPr>
          <p:cNvSpPr>
            <a:spLocks noGrp="1"/>
          </p:cNvSpPr>
          <p:nvPr>
            <p:ph type="dt" sz="half" idx="10"/>
          </p:nvPr>
        </p:nvSpPr>
        <p:spPr/>
        <p:txBody>
          <a:bodyPr/>
          <a:lstStyle/>
          <a:p>
            <a:fld id="{2C4A8239-E1F5-4913-A07C-D687ACD14B61}" type="datetime1">
              <a:rPr lang="fr-FR" smtClean="0"/>
              <a:t>29/09/2023</a:t>
            </a:fld>
            <a:endParaRPr lang="fr-FR"/>
          </a:p>
        </p:txBody>
      </p:sp>
      <p:sp>
        <p:nvSpPr>
          <p:cNvPr id="5" name="Espace réservé du pied de page 4">
            <a:extLst>
              <a:ext uri="{FF2B5EF4-FFF2-40B4-BE49-F238E27FC236}">
                <a16:creationId xmlns:a16="http://schemas.microsoft.com/office/drawing/2014/main" id="{077C1AD9-25FA-4B81-F621-79D74DA71C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269FA78-A85D-4A29-D79D-4C570BAFEDF7}"/>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46374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24F9E-60D6-E1DA-3D15-D275D06D712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C54C0EC-BCA9-067F-23C6-34366E2450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3F2A94A-8E41-B92D-64C9-1B2F33B97014}"/>
              </a:ext>
            </a:extLst>
          </p:cNvPr>
          <p:cNvSpPr>
            <a:spLocks noGrp="1"/>
          </p:cNvSpPr>
          <p:nvPr>
            <p:ph type="dt" sz="half" idx="10"/>
          </p:nvPr>
        </p:nvSpPr>
        <p:spPr/>
        <p:txBody>
          <a:bodyPr/>
          <a:lstStyle/>
          <a:p>
            <a:fld id="{1E4814E9-63B7-4795-9583-EC6E234D8017}" type="datetime1">
              <a:rPr lang="fr-FR" smtClean="0"/>
              <a:t>29/09/2023</a:t>
            </a:fld>
            <a:endParaRPr lang="fr-FR"/>
          </a:p>
        </p:txBody>
      </p:sp>
      <p:sp>
        <p:nvSpPr>
          <p:cNvPr id="5" name="Espace réservé du pied de page 4">
            <a:extLst>
              <a:ext uri="{FF2B5EF4-FFF2-40B4-BE49-F238E27FC236}">
                <a16:creationId xmlns:a16="http://schemas.microsoft.com/office/drawing/2014/main" id="{C868B687-1760-61C9-7ED8-327E3391DF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8FEBC71-EA3F-9D1B-A5EE-6B546903FF0B}"/>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378022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C980E2-4851-ADD9-E99F-45CC455AE4A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04F3334-9519-E2D3-F84A-FF547C9ABE4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5DB6287-37B8-0FF5-F062-80FF39A318C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CFBF4CF-A7F7-A4A6-073F-AA7828AEE728}"/>
              </a:ext>
            </a:extLst>
          </p:cNvPr>
          <p:cNvSpPr>
            <a:spLocks noGrp="1"/>
          </p:cNvSpPr>
          <p:nvPr>
            <p:ph type="dt" sz="half" idx="10"/>
          </p:nvPr>
        </p:nvSpPr>
        <p:spPr/>
        <p:txBody>
          <a:bodyPr/>
          <a:lstStyle/>
          <a:p>
            <a:fld id="{B2DC53B5-AAD6-49F8-A998-51CE58C8FB72}" type="datetime1">
              <a:rPr lang="fr-FR" smtClean="0"/>
              <a:t>29/09/2023</a:t>
            </a:fld>
            <a:endParaRPr lang="fr-FR"/>
          </a:p>
        </p:txBody>
      </p:sp>
      <p:sp>
        <p:nvSpPr>
          <p:cNvPr id="6" name="Espace réservé du pied de page 5">
            <a:extLst>
              <a:ext uri="{FF2B5EF4-FFF2-40B4-BE49-F238E27FC236}">
                <a16:creationId xmlns:a16="http://schemas.microsoft.com/office/drawing/2014/main" id="{72BDBBE2-794A-88AB-688A-D5147685B8C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9D51EA3-FDCB-F492-0230-71F095183782}"/>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2094279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0A066-1313-F730-B28A-5B1B9E73291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EA5E847-112E-01C1-B946-5C53EBE373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CDBA8A9-F584-9327-A31F-A7EA318C041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446B221-B2D5-EEEE-1D7D-F273E5C7D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615D954-136E-3F59-4E52-BFFD83F47F2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CB146FC-F35B-884C-4B23-8034821A3FE7}"/>
              </a:ext>
            </a:extLst>
          </p:cNvPr>
          <p:cNvSpPr>
            <a:spLocks noGrp="1"/>
          </p:cNvSpPr>
          <p:nvPr>
            <p:ph type="dt" sz="half" idx="10"/>
          </p:nvPr>
        </p:nvSpPr>
        <p:spPr/>
        <p:txBody>
          <a:bodyPr/>
          <a:lstStyle/>
          <a:p>
            <a:fld id="{E42D4FA9-91F1-4434-A280-4C53A9D103B5}" type="datetime1">
              <a:rPr lang="fr-FR" smtClean="0"/>
              <a:t>29/09/2023</a:t>
            </a:fld>
            <a:endParaRPr lang="fr-FR"/>
          </a:p>
        </p:txBody>
      </p:sp>
      <p:sp>
        <p:nvSpPr>
          <p:cNvPr id="8" name="Espace réservé du pied de page 7">
            <a:extLst>
              <a:ext uri="{FF2B5EF4-FFF2-40B4-BE49-F238E27FC236}">
                <a16:creationId xmlns:a16="http://schemas.microsoft.com/office/drawing/2014/main" id="{57418FE0-BF20-7299-9CEF-D506B752477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0BB8CD7-2857-7852-AD85-B55AD3134A72}"/>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141254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3A8611-51AF-96E9-5537-0037471193E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79AEE2D-99D5-60D0-8EB5-F97EF23A24B9}"/>
              </a:ext>
            </a:extLst>
          </p:cNvPr>
          <p:cNvSpPr>
            <a:spLocks noGrp="1"/>
          </p:cNvSpPr>
          <p:nvPr>
            <p:ph type="dt" sz="half" idx="10"/>
          </p:nvPr>
        </p:nvSpPr>
        <p:spPr/>
        <p:txBody>
          <a:bodyPr/>
          <a:lstStyle/>
          <a:p>
            <a:fld id="{8A267E0C-4872-4AE1-BA31-9699559D4E8B}" type="datetime1">
              <a:rPr lang="fr-FR" smtClean="0"/>
              <a:t>29/09/2023</a:t>
            </a:fld>
            <a:endParaRPr lang="fr-FR"/>
          </a:p>
        </p:txBody>
      </p:sp>
      <p:sp>
        <p:nvSpPr>
          <p:cNvPr id="4" name="Espace réservé du pied de page 3">
            <a:extLst>
              <a:ext uri="{FF2B5EF4-FFF2-40B4-BE49-F238E27FC236}">
                <a16:creationId xmlns:a16="http://schemas.microsoft.com/office/drawing/2014/main" id="{5DE2EC84-9D37-2155-24BE-6E8587CEF24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A98DC44-A500-CEB9-8D23-3FDF2D874A62}"/>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50955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DEBF5ED-4B99-B02C-7236-4BBA6A2F0A5A}"/>
              </a:ext>
            </a:extLst>
          </p:cNvPr>
          <p:cNvSpPr>
            <a:spLocks noGrp="1"/>
          </p:cNvSpPr>
          <p:nvPr>
            <p:ph type="dt" sz="half" idx="10"/>
          </p:nvPr>
        </p:nvSpPr>
        <p:spPr/>
        <p:txBody>
          <a:bodyPr/>
          <a:lstStyle/>
          <a:p>
            <a:fld id="{CF804ED3-F9E9-4F40-A102-47E9410176BA}" type="datetime1">
              <a:rPr lang="fr-FR" smtClean="0"/>
              <a:t>29/09/2023</a:t>
            </a:fld>
            <a:endParaRPr lang="fr-FR"/>
          </a:p>
        </p:txBody>
      </p:sp>
      <p:sp>
        <p:nvSpPr>
          <p:cNvPr id="3" name="Espace réservé du pied de page 2">
            <a:extLst>
              <a:ext uri="{FF2B5EF4-FFF2-40B4-BE49-F238E27FC236}">
                <a16:creationId xmlns:a16="http://schemas.microsoft.com/office/drawing/2014/main" id="{66C7FE27-BFAC-83A0-4E99-D20AA19C627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64530E4-C51C-8472-4E5B-80548836D5C9}"/>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96898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696AF-4941-9BB7-67B8-506ED0CC139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B0F3B40-61F0-5928-1D23-9FE866771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09165B0-5B3B-7993-1AEA-5AE665A41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BC2FFAC-6833-D467-B52C-E794EB2D98C3}"/>
              </a:ext>
            </a:extLst>
          </p:cNvPr>
          <p:cNvSpPr>
            <a:spLocks noGrp="1"/>
          </p:cNvSpPr>
          <p:nvPr>
            <p:ph type="dt" sz="half" idx="10"/>
          </p:nvPr>
        </p:nvSpPr>
        <p:spPr/>
        <p:txBody>
          <a:bodyPr/>
          <a:lstStyle/>
          <a:p>
            <a:fld id="{0E8856AE-6F41-437D-943C-10C5ED3D2AA1}" type="datetime1">
              <a:rPr lang="fr-FR" smtClean="0"/>
              <a:t>29/09/2023</a:t>
            </a:fld>
            <a:endParaRPr lang="fr-FR"/>
          </a:p>
        </p:txBody>
      </p:sp>
      <p:sp>
        <p:nvSpPr>
          <p:cNvPr id="6" name="Espace réservé du pied de page 5">
            <a:extLst>
              <a:ext uri="{FF2B5EF4-FFF2-40B4-BE49-F238E27FC236}">
                <a16:creationId xmlns:a16="http://schemas.microsoft.com/office/drawing/2014/main" id="{7F92B554-AC45-7A70-0556-AFEC7E48ACD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9A40280-B66B-E3C9-E504-5E17A8BD05B4}"/>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320859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749181-3D8C-6530-C317-532533C082D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D92C38B-FDAB-AA9E-7E79-A0E01FBAF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954C83F-2355-F6E6-1FA3-ACD9030FE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D09BF0-CC59-D06F-99E6-020D3A3FA032}"/>
              </a:ext>
            </a:extLst>
          </p:cNvPr>
          <p:cNvSpPr>
            <a:spLocks noGrp="1"/>
          </p:cNvSpPr>
          <p:nvPr>
            <p:ph type="dt" sz="half" idx="10"/>
          </p:nvPr>
        </p:nvSpPr>
        <p:spPr/>
        <p:txBody>
          <a:bodyPr/>
          <a:lstStyle/>
          <a:p>
            <a:fld id="{E0CD9EEC-4F3C-4AED-A756-841AABC375A6}" type="datetime1">
              <a:rPr lang="fr-FR" smtClean="0"/>
              <a:t>29/09/2023</a:t>
            </a:fld>
            <a:endParaRPr lang="fr-FR"/>
          </a:p>
        </p:txBody>
      </p:sp>
      <p:sp>
        <p:nvSpPr>
          <p:cNvPr id="6" name="Espace réservé du pied de page 5">
            <a:extLst>
              <a:ext uri="{FF2B5EF4-FFF2-40B4-BE49-F238E27FC236}">
                <a16:creationId xmlns:a16="http://schemas.microsoft.com/office/drawing/2014/main" id="{6A560BB4-8788-3CEC-D930-1F8BDF83050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BAFF85D-7C1C-CFDD-92ED-0ED0EC397B5E}"/>
              </a:ext>
            </a:extLst>
          </p:cNvPr>
          <p:cNvSpPr>
            <a:spLocks noGrp="1"/>
          </p:cNvSpPr>
          <p:nvPr>
            <p:ph type="sldNum" sz="quarter" idx="12"/>
          </p:nvPr>
        </p:nvSpPr>
        <p:spPr/>
        <p:txBody>
          <a:bodyPr/>
          <a:lstStyle/>
          <a:p>
            <a:fld id="{99BE9819-6BCD-4367-9A9F-E6A340DA28C3}" type="slidenum">
              <a:rPr lang="fr-FR" smtClean="0"/>
              <a:t>‹N°›</a:t>
            </a:fld>
            <a:endParaRPr lang="fr-FR"/>
          </a:p>
        </p:txBody>
      </p:sp>
    </p:spTree>
    <p:extLst>
      <p:ext uri="{BB962C8B-B14F-4D97-AF65-F5344CB8AC3E}">
        <p14:creationId xmlns:p14="http://schemas.microsoft.com/office/powerpoint/2010/main" val="4068803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84BB67B-0F4F-A0D3-4E2C-53CE1A5D5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2EF8084-68E9-C17C-6BBB-3BA4596F4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DCA216F-FFF9-35F0-B2CC-542909ADA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E8-E198-4776-B0B1-797DA906311D}" type="datetime1">
              <a:rPr lang="fr-FR" smtClean="0"/>
              <a:t>29/09/2023</a:t>
            </a:fld>
            <a:endParaRPr lang="fr-FR"/>
          </a:p>
        </p:txBody>
      </p:sp>
      <p:sp>
        <p:nvSpPr>
          <p:cNvPr id="5" name="Espace réservé du pied de page 4">
            <a:extLst>
              <a:ext uri="{FF2B5EF4-FFF2-40B4-BE49-F238E27FC236}">
                <a16:creationId xmlns:a16="http://schemas.microsoft.com/office/drawing/2014/main" id="{FDF61573-5803-BFD8-9ABF-39CA18693F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2DF1D8C-5EDF-8482-89D5-59905402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E9819-6BCD-4367-9A9F-E6A340DA28C3}" type="slidenum">
              <a:rPr lang="fr-FR" smtClean="0"/>
              <a:t>‹N°›</a:t>
            </a:fld>
            <a:endParaRPr lang="fr-FR"/>
          </a:p>
        </p:txBody>
      </p:sp>
    </p:spTree>
    <p:extLst>
      <p:ext uri="{BB962C8B-B14F-4D97-AF65-F5344CB8AC3E}">
        <p14:creationId xmlns:p14="http://schemas.microsoft.com/office/powerpoint/2010/main" val="2164592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59.svg"/></Relationships>
</file>

<file path=ppt/slides/_rels/slide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08B021-ED41-44B0-3B4C-58CC645C6A82}"/>
              </a:ext>
            </a:extLst>
          </p:cNvPr>
          <p:cNvSpPr>
            <a:spLocks noGrp="1"/>
          </p:cNvSpPr>
          <p:nvPr>
            <p:ph type="ctrTitle"/>
          </p:nvPr>
        </p:nvSpPr>
        <p:spPr>
          <a:xfrm>
            <a:off x="1297045" y="2167365"/>
            <a:ext cx="9231410" cy="1693538"/>
          </a:xfrm>
        </p:spPr>
        <p:txBody>
          <a:bodyPr anchor="b">
            <a:normAutofit/>
          </a:bodyPr>
          <a:lstStyle/>
          <a:p>
            <a:pPr algn="l"/>
            <a:r>
              <a:rPr lang="fr-FR" sz="8800" dirty="0">
                <a:latin typeface="Abadi" panose="020F0502020204030204" pitchFamily="34" charset="0"/>
              </a:rPr>
              <a:t>QRCoffee</a:t>
            </a:r>
          </a:p>
        </p:txBody>
      </p:sp>
      <p:sp>
        <p:nvSpPr>
          <p:cNvPr id="3" name="Sous-titre 2">
            <a:extLst>
              <a:ext uri="{FF2B5EF4-FFF2-40B4-BE49-F238E27FC236}">
                <a16:creationId xmlns:a16="http://schemas.microsoft.com/office/drawing/2014/main" id="{2A9BC855-8721-EF21-C738-3CD51968696D}"/>
              </a:ext>
            </a:extLst>
          </p:cNvPr>
          <p:cNvSpPr>
            <a:spLocks noGrp="1"/>
          </p:cNvSpPr>
          <p:nvPr>
            <p:ph type="subTitle" idx="1"/>
          </p:nvPr>
        </p:nvSpPr>
        <p:spPr>
          <a:xfrm>
            <a:off x="1330924" y="3668111"/>
            <a:ext cx="7132335" cy="474138"/>
          </a:xfrm>
        </p:spPr>
        <p:txBody>
          <a:bodyPr anchor="t">
            <a:normAutofit/>
          </a:bodyPr>
          <a:lstStyle/>
          <a:p>
            <a:pPr algn="l"/>
            <a:r>
              <a:rPr lang="fr-FR" sz="1600" i="1">
                <a:ea typeface="+mn-lt"/>
                <a:cs typeface="+mn-lt"/>
              </a:rPr>
              <a:t>Le QRCode qui fait même le café !</a:t>
            </a:r>
          </a:p>
          <a:p>
            <a:pPr algn="l"/>
            <a:endParaRPr lang="fr-FR">
              <a:cs typeface="Calibri"/>
            </a:endParaRPr>
          </a:p>
        </p:txBody>
      </p:sp>
      <p:sp>
        <p:nvSpPr>
          <p:cNvPr id="15" name="Espace réservé du numéro de diapositive 14">
            <a:extLst>
              <a:ext uri="{FF2B5EF4-FFF2-40B4-BE49-F238E27FC236}">
                <a16:creationId xmlns:a16="http://schemas.microsoft.com/office/drawing/2014/main" id="{E09C11DE-D1BD-F18C-7B4D-12543E76FB84}"/>
              </a:ext>
            </a:extLst>
          </p:cNvPr>
          <p:cNvSpPr>
            <a:spLocks noGrp="1"/>
          </p:cNvSpPr>
          <p:nvPr>
            <p:ph type="sldNum" sz="quarter" idx="12"/>
          </p:nvPr>
        </p:nvSpPr>
        <p:spPr/>
        <p:txBody>
          <a:bodyPr/>
          <a:lstStyle/>
          <a:p>
            <a:fld id="{99BE9819-6BCD-4367-9A9F-E6A340DA28C3}" type="slidenum">
              <a:rPr lang="fr-FR" smtClean="0"/>
              <a:t>1</a:t>
            </a:fld>
            <a:endParaRPr lang="fr-FR"/>
          </a:p>
        </p:txBody>
      </p:sp>
      <p:pic>
        <p:nvPicPr>
          <p:cNvPr id="11" name="Graphique 10">
            <a:extLst>
              <a:ext uri="{FF2B5EF4-FFF2-40B4-BE49-F238E27FC236}">
                <a16:creationId xmlns:a16="http://schemas.microsoft.com/office/drawing/2014/main" id="{5B33B5F1-2506-91E9-44C6-E7905C6534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7957" y="1824054"/>
            <a:ext cx="3057525" cy="3057525"/>
          </a:xfrm>
          <a:prstGeom prst="rect">
            <a:avLst/>
          </a:prstGeom>
        </p:spPr>
      </p:pic>
      <p:sp>
        <p:nvSpPr>
          <p:cNvPr id="13" name="ZoneTexte 12">
            <a:extLst>
              <a:ext uri="{FF2B5EF4-FFF2-40B4-BE49-F238E27FC236}">
                <a16:creationId xmlns:a16="http://schemas.microsoft.com/office/drawing/2014/main" id="{EB17FF85-747F-624D-641C-005660056DA7}"/>
              </a:ext>
            </a:extLst>
          </p:cNvPr>
          <p:cNvSpPr txBox="1"/>
          <p:nvPr/>
        </p:nvSpPr>
        <p:spPr>
          <a:xfrm>
            <a:off x="763906" y="5159584"/>
            <a:ext cx="4598669" cy="923330"/>
          </a:xfrm>
          <a:prstGeom prst="rect">
            <a:avLst/>
          </a:prstGeom>
          <a:noFill/>
        </p:spPr>
        <p:txBody>
          <a:bodyPr wrap="square" rtlCol="0">
            <a:spAutoFit/>
          </a:bodyPr>
          <a:lstStyle/>
          <a:p>
            <a:r>
              <a:rPr lang="fr-FR"/>
              <a:t>BERTRAND Julien</a:t>
            </a:r>
          </a:p>
          <a:p>
            <a:r>
              <a:rPr lang="fr-FR"/>
              <a:t>BEGOT Kevin</a:t>
            </a:r>
          </a:p>
          <a:p>
            <a:r>
              <a:rPr lang="fr-FR"/>
              <a:t>IVARS Grégoire</a:t>
            </a:r>
          </a:p>
        </p:txBody>
      </p:sp>
      <p:pic>
        <p:nvPicPr>
          <p:cNvPr id="1026" name="Picture 2" descr="Isitech">
            <a:extLst>
              <a:ext uri="{FF2B5EF4-FFF2-40B4-BE49-F238E27FC236}">
                <a16:creationId xmlns:a16="http://schemas.microsoft.com/office/drawing/2014/main" id="{393948D5-327F-705B-2E95-4164AB52E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817" y="5652680"/>
            <a:ext cx="1799277" cy="54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058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3F94000-3AB9-C8D9-7F3E-C4CFB096ABBF}"/>
              </a:ext>
            </a:extLst>
          </p:cNvPr>
          <p:cNvSpPr>
            <a:spLocks noGrp="1"/>
          </p:cNvSpPr>
          <p:nvPr>
            <p:ph type="title"/>
          </p:nvPr>
        </p:nvSpPr>
        <p:spPr>
          <a:xfrm>
            <a:off x="640080" y="325369"/>
            <a:ext cx="4368602" cy="1956841"/>
          </a:xfrm>
        </p:spPr>
        <p:txBody>
          <a:bodyPr anchor="b">
            <a:normAutofit/>
          </a:bodyPr>
          <a:lstStyle/>
          <a:p>
            <a:r>
              <a:rPr lang="fr-FR" sz="5400" dirty="0">
                <a:cs typeface="Calibri Light"/>
              </a:rPr>
              <a:t>Les contraintes techniques</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671EFC6-41E0-754C-7630-A06F636CE946}"/>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fr" sz="2200" dirty="0">
                <a:latin typeface="Arial"/>
                <a:cs typeface="Arial"/>
              </a:rPr>
              <a:t>Garantir la cohérence de la base de données.</a:t>
            </a:r>
            <a:br>
              <a:rPr lang="fr" sz="2200" dirty="0">
                <a:latin typeface="Arial"/>
                <a:cs typeface="Arial"/>
              </a:rPr>
            </a:br>
            <a:endParaRPr lang="fr-FR" sz="2200">
              <a:cs typeface="Calibri" panose="020F0502020204030204"/>
            </a:endParaRPr>
          </a:p>
          <a:p>
            <a:r>
              <a:rPr lang="fr" sz="2200" dirty="0">
                <a:latin typeface="Arial"/>
                <a:cs typeface="Arial"/>
              </a:rPr>
              <a:t>Web-app soit responsive.</a:t>
            </a:r>
            <a:br>
              <a:rPr lang="fr" sz="2200" dirty="0">
                <a:latin typeface="Arial"/>
                <a:cs typeface="Arial"/>
              </a:rPr>
            </a:br>
            <a:endParaRPr lang="fr-FR" sz="2200"/>
          </a:p>
          <a:p>
            <a:r>
              <a:rPr lang="fr" sz="2200" dirty="0">
                <a:latin typeface="Arial"/>
                <a:cs typeface="Arial"/>
              </a:rPr>
              <a:t>Faciliter l’accès aux données récolté par le </a:t>
            </a:r>
            <a:r>
              <a:rPr lang="fr" sz="2200" dirty="0" err="1">
                <a:latin typeface="Arial"/>
                <a:cs typeface="Arial"/>
              </a:rPr>
              <a:t>QRCode</a:t>
            </a:r>
            <a:endParaRPr lang="fr-FR" sz="2200" dirty="0" err="1">
              <a:cs typeface="Calibri"/>
            </a:endParaRPr>
          </a:p>
        </p:txBody>
      </p:sp>
      <p:pic>
        <p:nvPicPr>
          <p:cNvPr id="6" name="Image 5" descr="Une image contenant dessin humoristique, clipart, illustration, Graphique&#10;&#10;Description générée automatiquement">
            <a:extLst>
              <a:ext uri="{FF2B5EF4-FFF2-40B4-BE49-F238E27FC236}">
                <a16:creationId xmlns:a16="http://schemas.microsoft.com/office/drawing/2014/main" id="{2426B106-33A1-B6E1-A74F-0DB68A9390BA}"/>
              </a:ext>
            </a:extLst>
          </p:cNvPr>
          <p:cNvPicPr>
            <a:picLocks noChangeAspect="1"/>
          </p:cNvPicPr>
          <p:nvPr/>
        </p:nvPicPr>
        <p:blipFill rotWithShape="1">
          <a:blip r:embed="rId2"/>
          <a:srcRect l="10453" r="248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Espace réservé du numéro de diapositive 3">
            <a:extLst>
              <a:ext uri="{FF2B5EF4-FFF2-40B4-BE49-F238E27FC236}">
                <a16:creationId xmlns:a16="http://schemas.microsoft.com/office/drawing/2014/main" id="{AD0433C7-C21F-FEA3-B8BB-6B04F4421893}"/>
              </a:ext>
            </a:extLst>
          </p:cNvPr>
          <p:cNvSpPr>
            <a:spLocks noGrp="1"/>
          </p:cNvSpPr>
          <p:nvPr>
            <p:ph type="sldNum" sz="quarter" idx="12"/>
          </p:nvPr>
        </p:nvSpPr>
        <p:spPr>
          <a:xfrm>
            <a:off x="10439400" y="6356350"/>
            <a:ext cx="914400" cy="365125"/>
          </a:xfrm>
        </p:spPr>
        <p:txBody>
          <a:bodyPr>
            <a:normAutofit/>
          </a:bodyPr>
          <a:lstStyle/>
          <a:p>
            <a:pPr>
              <a:spcAft>
                <a:spcPts val="600"/>
              </a:spcAft>
            </a:pPr>
            <a:fld id="{99BE9819-6BCD-4367-9A9F-E6A340DA28C3}" type="slidenum">
              <a:rPr lang="fr-FR">
                <a:solidFill>
                  <a:srgbClr val="FFFFFF"/>
                </a:solidFill>
              </a:rPr>
              <a:pPr>
                <a:spcAft>
                  <a:spcPts val="600"/>
                </a:spcAft>
              </a:pPr>
              <a:t>10</a:t>
            </a:fld>
            <a:endParaRPr lang="fr-FR">
              <a:solidFill>
                <a:srgbClr val="FFFFFF"/>
              </a:solidFill>
            </a:endParaRPr>
          </a:p>
        </p:txBody>
      </p:sp>
    </p:spTree>
    <p:extLst>
      <p:ext uri="{BB962C8B-B14F-4D97-AF65-F5344CB8AC3E}">
        <p14:creationId xmlns:p14="http://schemas.microsoft.com/office/powerpoint/2010/main" val="4171277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3F94000-3AB9-C8D9-7F3E-C4CFB096ABBF}"/>
              </a:ext>
            </a:extLst>
          </p:cNvPr>
          <p:cNvSpPr>
            <a:spLocks noGrp="1"/>
          </p:cNvSpPr>
          <p:nvPr>
            <p:ph type="title"/>
          </p:nvPr>
        </p:nvSpPr>
        <p:spPr>
          <a:xfrm>
            <a:off x="640080" y="325369"/>
            <a:ext cx="4368602" cy="1956841"/>
          </a:xfrm>
        </p:spPr>
        <p:txBody>
          <a:bodyPr anchor="b">
            <a:normAutofit/>
          </a:bodyPr>
          <a:lstStyle/>
          <a:p>
            <a:r>
              <a:rPr lang="fr-FR" sz="5400" dirty="0">
                <a:cs typeface="Calibri Light"/>
              </a:rPr>
              <a:t>Les contraintes de sécurité</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671EFC6-41E0-754C-7630-A06F636CE946}"/>
              </a:ext>
            </a:extLst>
          </p:cNvPr>
          <p:cNvSpPr>
            <a:spLocks noGrp="1"/>
          </p:cNvSpPr>
          <p:nvPr>
            <p:ph idx="1"/>
          </p:nvPr>
        </p:nvSpPr>
        <p:spPr>
          <a:xfrm>
            <a:off x="640080" y="3049791"/>
            <a:ext cx="4243589" cy="2313740"/>
          </a:xfrm>
        </p:spPr>
        <p:txBody>
          <a:bodyPr vert="horz" lIns="91440" tIns="45720" rIns="91440" bIns="45720" rtlCol="0" anchor="t">
            <a:normAutofit/>
          </a:bodyPr>
          <a:lstStyle/>
          <a:p>
            <a:r>
              <a:rPr lang="fr" sz="2200" dirty="0">
                <a:latin typeface="Arial"/>
                <a:cs typeface="Arial"/>
              </a:rPr>
              <a:t>Contrôle des données </a:t>
            </a:r>
            <a:br>
              <a:rPr lang="fr" sz="2200" dirty="0">
                <a:latin typeface="Arial"/>
                <a:cs typeface="Arial"/>
              </a:rPr>
            </a:br>
            <a:endParaRPr lang="fr" sz="2200" dirty="0">
              <a:latin typeface="Arial"/>
              <a:cs typeface="Arial"/>
            </a:endParaRPr>
          </a:p>
          <a:p>
            <a:r>
              <a:rPr lang="fr" sz="2200" dirty="0">
                <a:latin typeface="Arial"/>
                <a:cs typeface="Arial"/>
              </a:rPr>
              <a:t>Protection des données</a:t>
            </a:r>
            <a:br>
              <a:rPr lang="fr" sz="2200" dirty="0">
                <a:latin typeface="Arial"/>
                <a:cs typeface="Arial"/>
              </a:rPr>
            </a:br>
            <a:endParaRPr lang="fr-FR" sz="2200" dirty="0"/>
          </a:p>
          <a:p>
            <a:r>
              <a:rPr lang="fr" sz="2200" dirty="0">
                <a:latin typeface="Arial"/>
                <a:cs typeface="Arial"/>
              </a:rPr>
              <a:t>Prévention des attaques</a:t>
            </a:r>
          </a:p>
          <a:p>
            <a:endParaRPr lang="fr-FR" sz="2200" dirty="0">
              <a:cs typeface="Calibri"/>
            </a:endParaRPr>
          </a:p>
        </p:txBody>
      </p:sp>
      <p:pic>
        <p:nvPicPr>
          <p:cNvPr id="7" name="Image 6" descr="Une image contenant clipart, illustration, Graphique, Dessin animé&#10;&#10;Description générée automatiquement">
            <a:extLst>
              <a:ext uri="{FF2B5EF4-FFF2-40B4-BE49-F238E27FC236}">
                <a16:creationId xmlns:a16="http://schemas.microsoft.com/office/drawing/2014/main" id="{75E8BC7A-F998-F611-FD96-943D4ACE4F98}"/>
              </a:ext>
            </a:extLst>
          </p:cNvPr>
          <p:cNvPicPr>
            <a:picLocks noChangeAspect="1"/>
          </p:cNvPicPr>
          <p:nvPr/>
        </p:nvPicPr>
        <p:blipFill rotWithShape="1">
          <a:blip r:embed="rId2"/>
          <a:srcRect l="20463" r="1584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Espace réservé du numéro de diapositive 3">
            <a:extLst>
              <a:ext uri="{FF2B5EF4-FFF2-40B4-BE49-F238E27FC236}">
                <a16:creationId xmlns:a16="http://schemas.microsoft.com/office/drawing/2014/main" id="{AD0433C7-C21F-FEA3-B8BB-6B04F4421893}"/>
              </a:ext>
            </a:extLst>
          </p:cNvPr>
          <p:cNvSpPr>
            <a:spLocks noGrp="1"/>
          </p:cNvSpPr>
          <p:nvPr>
            <p:ph type="sldNum" sz="quarter" idx="12"/>
          </p:nvPr>
        </p:nvSpPr>
        <p:spPr>
          <a:xfrm>
            <a:off x="10439400" y="6356350"/>
            <a:ext cx="914400" cy="365125"/>
          </a:xfrm>
        </p:spPr>
        <p:txBody>
          <a:bodyPr>
            <a:normAutofit/>
          </a:bodyPr>
          <a:lstStyle/>
          <a:p>
            <a:pPr>
              <a:spcAft>
                <a:spcPts val="600"/>
              </a:spcAft>
            </a:pPr>
            <a:fld id="{99BE9819-6BCD-4367-9A9F-E6A340DA28C3}" type="slidenum">
              <a:rPr lang="fr-FR">
                <a:solidFill>
                  <a:srgbClr val="FFFFFF"/>
                </a:solidFill>
              </a:rPr>
              <a:pPr>
                <a:spcAft>
                  <a:spcPts val="600"/>
                </a:spcAft>
              </a:pPr>
              <a:t>11</a:t>
            </a:fld>
            <a:endParaRPr lang="fr-FR">
              <a:solidFill>
                <a:srgbClr val="FFFFFF"/>
              </a:solidFill>
            </a:endParaRPr>
          </a:p>
        </p:txBody>
      </p:sp>
    </p:spTree>
    <p:extLst>
      <p:ext uri="{BB962C8B-B14F-4D97-AF65-F5344CB8AC3E}">
        <p14:creationId xmlns:p14="http://schemas.microsoft.com/office/powerpoint/2010/main" val="169066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3F94000-3AB9-C8D9-7F3E-C4CFB096ABBF}"/>
              </a:ext>
            </a:extLst>
          </p:cNvPr>
          <p:cNvSpPr>
            <a:spLocks noGrp="1"/>
          </p:cNvSpPr>
          <p:nvPr>
            <p:ph type="title"/>
          </p:nvPr>
        </p:nvSpPr>
        <p:spPr>
          <a:xfrm>
            <a:off x="640080" y="325369"/>
            <a:ext cx="4368602" cy="1956841"/>
          </a:xfrm>
        </p:spPr>
        <p:txBody>
          <a:bodyPr anchor="b">
            <a:normAutofit/>
          </a:bodyPr>
          <a:lstStyle/>
          <a:p>
            <a:r>
              <a:rPr lang="fr-FR" sz="5000">
                <a:cs typeface="Calibri Light"/>
              </a:rPr>
              <a:t>Les contraintes de performance</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671EFC6-41E0-754C-7630-A06F636CE946}"/>
              </a:ext>
            </a:extLst>
          </p:cNvPr>
          <p:cNvSpPr>
            <a:spLocks noGrp="1"/>
          </p:cNvSpPr>
          <p:nvPr>
            <p:ph idx="1"/>
          </p:nvPr>
        </p:nvSpPr>
        <p:spPr>
          <a:xfrm>
            <a:off x="640080" y="2872899"/>
            <a:ext cx="3903411" cy="3320668"/>
          </a:xfrm>
        </p:spPr>
        <p:txBody>
          <a:bodyPr vert="horz" lIns="91440" tIns="45720" rIns="91440" bIns="45720" rtlCol="0" anchor="t">
            <a:normAutofit/>
          </a:bodyPr>
          <a:lstStyle/>
          <a:p>
            <a:r>
              <a:rPr lang="fr" sz="2200" dirty="0">
                <a:latin typeface="Arial"/>
                <a:cs typeface="Arial"/>
              </a:rPr>
              <a:t>Garantir la fluidité de la web-app</a:t>
            </a:r>
            <a:br>
              <a:rPr lang="fr" sz="2200" dirty="0">
                <a:latin typeface="Arial"/>
                <a:cs typeface="Arial"/>
              </a:rPr>
            </a:br>
            <a:endParaRPr lang="fr-FR" sz="2200" dirty="0">
              <a:latin typeface="Calibri"/>
              <a:cs typeface="Calibri"/>
            </a:endParaRPr>
          </a:p>
          <a:p>
            <a:r>
              <a:rPr lang="fr" sz="2200" dirty="0">
                <a:latin typeface="Arial"/>
                <a:cs typeface="Arial"/>
              </a:rPr>
              <a:t>Permettre le stockage de </a:t>
            </a:r>
            <a:r>
              <a:rPr lang="fr" sz="2200" dirty="0" err="1">
                <a:latin typeface="Arial"/>
                <a:cs typeface="Arial"/>
              </a:rPr>
              <a:t>QRCode</a:t>
            </a:r>
            <a:endParaRPr lang="fr-FR" sz="2200">
              <a:cs typeface="Calibri"/>
            </a:endParaRPr>
          </a:p>
          <a:p>
            <a:endParaRPr lang="fr-FR" sz="2200" dirty="0">
              <a:cs typeface="Calibri"/>
            </a:endParaRPr>
          </a:p>
        </p:txBody>
      </p:sp>
      <p:pic>
        <p:nvPicPr>
          <p:cNvPr id="7" name="Image 6" descr="Une image contenant dessin humoristique, clipart, vélo, illustration&#10;&#10;Description générée automatiquement">
            <a:extLst>
              <a:ext uri="{FF2B5EF4-FFF2-40B4-BE49-F238E27FC236}">
                <a16:creationId xmlns:a16="http://schemas.microsoft.com/office/drawing/2014/main" id="{151B6F0F-2631-1FA4-1144-AD1493636DAF}"/>
              </a:ext>
            </a:extLst>
          </p:cNvPr>
          <p:cNvPicPr>
            <a:picLocks noChangeAspect="1"/>
          </p:cNvPicPr>
          <p:nvPr/>
        </p:nvPicPr>
        <p:blipFill rotWithShape="1">
          <a:blip r:embed="rId2"/>
          <a:srcRect l="20377" r="1442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Espace réservé du numéro de diapositive 3">
            <a:extLst>
              <a:ext uri="{FF2B5EF4-FFF2-40B4-BE49-F238E27FC236}">
                <a16:creationId xmlns:a16="http://schemas.microsoft.com/office/drawing/2014/main" id="{AD0433C7-C21F-FEA3-B8BB-6B04F4421893}"/>
              </a:ext>
            </a:extLst>
          </p:cNvPr>
          <p:cNvSpPr>
            <a:spLocks noGrp="1"/>
          </p:cNvSpPr>
          <p:nvPr>
            <p:ph type="sldNum" sz="quarter" idx="12"/>
          </p:nvPr>
        </p:nvSpPr>
        <p:spPr>
          <a:xfrm>
            <a:off x="10439400" y="6356350"/>
            <a:ext cx="914400" cy="365125"/>
          </a:xfrm>
        </p:spPr>
        <p:txBody>
          <a:bodyPr>
            <a:normAutofit/>
          </a:bodyPr>
          <a:lstStyle/>
          <a:p>
            <a:pPr>
              <a:spcAft>
                <a:spcPts val="600"/>
              </a:spcAft>
            </a:pPr>
            <a:fld id="{99BE9819-6BCD-4367-9A9F-E6A340DA28C3}" type="slidenum">
              <a:rPr lang="fr-FR">
                <a:solidFill>
                  <a:srgbClr val="FFFFFF"/>
                </a:solidFill>
              </a:rPr>
              <a:pPr>
                <a:spcAft>
                  <a:spcPts val="600"/>
                </a:spcAft>
              </a:pPr>
              <a:t>12</a:t>
            </a:fld>
            <a:endParaRPr lang="fr-FR">
              <a:solidFill>
                <a:srgbClr val="FFFFFF"/>
              </a:solidFill>
            </a:endParaRPr>
          </a:p>
        </p:txBody>
      </p:sp>
    </p:spTree>
    <p:extLst>
      <p:ext uri="{BB962C8B-B14F-4D97-AF65-F5344CB8AC3E}">
        <p14:creationId xmlns:p14="http://schemas.microsoft.com/office/powerpoint/2010/main" val="2047230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838200" y="365125"/>
            <a:ext cx="10515600" cy="1325563"/>
          </a:xfrm>
        </p:spPr>
        <p:txBody>
          <a:bodyPr>
            <a:normAutofit/>
          </a:bodyPr>
          <a:lstStyle/>
          <a:p>
            <a:r>
              <a:rPr lang="fr-FR" sz="5400" dirty="0"/>
              <a:t>Etude des moyens et des ressources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13</a:t>
            </a:fld>
            <a:endParaRPr lang="fr-FR"/>
          </a:p>
        </p:txBody>
      </p:sp>
      <p:grpSp>
        <p:nvGrpSpPr>
          <p:cNvPr id="7" name="Groupe 6">
            <a:extLst>
              <a:ext uri="{FF2B5EF4-FFF2-40B4-BE49-F238E27FC236}">
                <a16:creationId xmlns:a16="http://schemas.microsoft.com/office/drawing/2014/main" id="{AAC3EF7F-F1C2-61E6-900C-A5D90996DC6A}"/>
              </a:ext>
            </a:extLst>
          </p:cNvPr>
          <p:cNvGrpSpPr/>
          <p:nvPr/>
        </p:nvGrpSpPr>
        <p:grpSpPr>
          <a:xfrm>
            <a:off x="664098" y="2397467"/>
            <a:ext cx="2526890" cy="2709397"/>
            <a:chOff x="406072" y="2397467"/>
            <a:chExt cx="2526890" cy="2709397"/>
          </a:xfrm>
        </p:grpSpPr>
        <p:pic>
          <p:nvPicPr>
            <p:cNvPr id="4098" name="Picture 2" descr="Emploi Vacance Et Concept De Ressources Humaines Vecteurs libres de droits  et plus d'images vectorielles de Ressources humaines - Ressources humaines,  Recrutement, Client - iStock">
              <a:extLst>
                <a:ext uri="{FF2B5EF4-FFF2-40B4-BE49-F238E27FC236}">
                  <a16:creationId xmlns:a16="http://schemas.microsoft.com/office/drawing/2014/main" id="{D35BB093-698E-54AA-395E-08CAAB91C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11" y="2397467"/>
              <a:ext cx="2364413" cy="206306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6F15F8A-F69C-D19C-5B2C-CE1FD597EF3A}"/>
                </a:ext>
              </a:extLst>
            </p:cNvPr>
            <p:cNvSpPr txBox="1"/>
            <p:nvPr/>
          </p:nvSpPr>
          <p:spPr>
            <a:xfrm>
              <a:off x="406072" y="4460533"/>
              <a:ext cx="2526890" cy="646331"/>
            </a:xfrm>
            <a:prstGeom prst="rect">
              <a:avLst/>
            </a:prstGeom>
            <a:noFill/>
          </p:spPr>
          <p:txBody>
            <a:bodyPr wrap="square">
              <a:spAutoFit/>
            </a:bodyPr>
            <a:lstStyle/>
            <a:p>
              <a:pPr algn="ctr"/>
              <a:r>
                <a:rPr lang="fr-FR" b="1" dirty="0">
                  <a:effectLst>
                    <a:outerShdw blurRad="38100" dist="38100" dir="2700000" algn="tl">
                      <a:srgbClr val="000000">
                        <a:alpha val="43137"/>
                      </a:srgbClr>
                    </a:outerShdw>
                  </a:effectLst>
                </a:rPr>
                <a:t>Les ressources et moyen humaines</a:t>
              </a:r>
            </a:p>
          </p:txBody>
        </p:sp>
      </p:grpSp>
      <p:grpSp>
        <p:nvGrpSpPr>
          <p:cNvPr id="12" name="Groupe 11">
            <a:extLst>
              <a:ext uri="{FF2B5EF4-FFF2-40B4-BE49-F238E27FC236}">
                <a16:creationId xmlns:a16="http://schemas.microsoft.com/office/drawing/2014/main" id="{30003693-407B-5066-B3F8-B45FA8CB439E}"/>
              </a:ext>
            </a:extLst>
          </p:cNvPr>
          <p:cNvGrpSpPr/>
          <p:nvPr/>
        </p:nvGrpSpPr>
        <p:grpSpPr>
          <a:xfrm>
            <a:off x="4683781" y="2743200"/>
            <a:ext cx="2743200" cy="2086665"/>
            <a:chOff x="4454013" y="2743200"/>
            <a:chExt cx="2743200" cy="2086665"/>
          </a:xfrm>
        </p:grpSpPr>
        <p:pic>
          <p:nvPicPr>
            <p:cNvPr id="4100" name="Picture 4" descr="Gestion de projet : Tout comprendre de A à Z - Chef-de-projet.fr">
              <a:extLst>
                <a:ext uri="{FF2B5EF4-FFF2-40B4-BE49-F238E27FC236}">
                  <a16:creationId xmlns:a16="http://schemas.microsoft.com/office/drawing/2014/main" id="{AA507C44-1146-61FE-0099-1256B7503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013" y="2743200"/>
              <a:ext cx="27432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5E7D5EB-23BB-5A44-0D03-C8461792AD73}"/>
                </a:ext>
              </a:extLst>
            </p:cNvPr>
            <p:cNvSpPr txBox="1"/>
            <p:nvPr/>
          </p:nvSpPr>
          <p:spPr>
            <a:xfrm>
              <a:off x="4454013" y="4460533"/>
              <a:ext cx="2743200"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Les ressources matérielles </a:t>
              </a:r>
            </a:p>
          </p:txBody>
        </p:sp>
      </p:grpSp>
      <p:grpSp>
        <p:nvGrpSpPr>
          <p:cNvPr id="14" name="Groupe 13">
            <a:extLst>
              <a:ext uri="{FF2B5EF4-FFF2-40B4-BE49-F238E27FC236}">
                <a16:creationId xmlns:a16="http://schemas.microsoft.com/office/drawing/2014/main" id="{6FE5ECD8-29DD-D610-AB01-454D6C80B453}"/>
              </a:ext>
            </a:extLst>
          </p:cNvPr>
          <p:cNvGrpSpPr/>
          <p:nvPr/>
        </p:nvGrpSpPr>
        <p:grpSpPr>
          <a:xfrm>
            <a:off x="8610600" y="2397467"/>
            <a:ext cx="2743200" cy="2432398"/>
            <a:chOff x="8409089" y="2397467"/>
            <a:chExt cx="2743200" cy="2432398"/>
          </a:xfrm>
        </p:grpSpPr>
        <p:pic>
          <p:nvPicPr>
            <p:cNvPr id="4102" name="Picture 6" descr="fournissant une icône de couleur rvb de soutien financier. aide en espèces.  ressources de financement. projets caritatifs. subventions et bourses. aide  financière. illustration vectorielle isolée. dessin au trait rempli simple  6410486 Art">
              <a:extLst>
                <a:ext uri="{FF2B5EF4-FFF2-40B4-BE49-F238E27FC236}">
                  <a16:creationId xmlns:a16="http://schemas.microsoft.com/office/drawing/2014/main" id="{30798A87-F775-8E5D-D8B7-4AAFDDC1D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502" y="2397467"/>
              <a:ext cx="1962374" cy="1962374"/>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6725F982-36BA-2B55-D0AB-1EF7B5F87B67}"/>
                </a:ext>
              </a:extLst>
            </p:cNvPr>
            <p:cNvSpPr txBox="1"/>
            <p:nvPr/>
          </p:nvSpPr>
          <p:spPr>
            <a:xfrm>
              <a:off x="8409089" y="4460533"/>
              <a:ext cx="2743200"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Les ressources financières </a:t>
              </a:r>
            </a:p>
          </p:txBody>
        </p:sp>
      </p:grpSp>
    </p:spTree>
    <p:extLst>
      <p:ext uri="{BB962C8B-B14F-4D97-AF65-F5344CB8AC3E}">
        <p14:creationId xmlns:p14="http://schemas.microsoft.com/office/powerpoint/2010/main" val="379180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838200" y="365125"/>
            <a:ext cx="10515600" cy="1325563"/>
          </a:xfrm>
        </p:spPr>
        <p:txBody>
          <a:bodyPr>
            <a:normAutofit/>
          </a:bodyPr>
          <a:lstStyle/>
          <a:p>
            <a:r>
              <a:rPr lang="fr-FR" sz="5400" dirty="0"/>
              <a:t>Etude de marché – Matrice SWOT</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14</a:t>
            </a:fld>
            <a:endParaRPr lang="fr-FR"/>
          </a:p>
        </p:txBody>
      </p:sp>
      <p:pic>
        <p:nvPicPr>
          <p:cNvPr id="5" name="Image 4" descr="Une image contenant texte, capture d’écran, Police, carte de visite&#10;&#10;Description générée automatiquement">
            <a:extLst>
              <a:ext uri="{FF2B5EF4-FFF2-40B4-BE49-F238E27FC236}">
                <a16:creationId xmlns:a16="http://schemas.microsoft.com/office/drawing/2014/main" id="{6C96B537-2A43-2962-0CDB-E5EB1E5F5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069" y="1677373"/>
            <a:ext cx="6750814" cy="5213362"/>
          </a:xfrm>
          <a:prstGeom prst="rect">
            <a:avLst/>
          </a:prstGeom>
        </p:spPr>
      </p:pic>
    </p:spTree>
    <p:extLst>
      <p:ext uri="{BB962C8B-B14F-4D97-AF65-F5344CB8AC3E}">
        <p14:creationId xmlns:p14="http://schemas.microsoft.com/office/powerpoint/2010/main" val="3126833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762000" y="1141712"/>
            <a:ext cx="8029572" cy="857246"/>
          </a:xfrm>
        </p:spPr>
        <p:txBody>
          <a:bodyPr vert="horz" lIns="91440" tIns="45720" rIns="91440" bIns="45720" rtlCol="0" anchor="t">
            <a:normAutofit/>
          </a:bodyPr>
          <a:lstStyle/>
          <a:p>
            <a:r>
              <a:rPr lang="en-US" sz="3400" dirty="0"/>
              <a:t>Etude de </a:t>
            </a:r>
            <a:r>
              <a:rPr lang="en-US" sz="3400" dirty="0" err="1"/>
              <a:t>marché</a:t>
            </a:r>
            <a:r>
              <a:rPr lang="en-US" sz="3400" dirty="0"/>
              <a:t> - Analyse Macro </a:t>
            </a:r>
          </a:p>
        </p:txBody>
      </p:sp>
      <p:cxnSp>
        <p:nvCxnSpPr>
          <p:cNvPr id="23" name="Straight Connector 2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Image 2" descr="Epayment vector vectors hi-res stock photography and images - Alamy">
            <a:extLst>
              <a:ext uri="{FF2B5EF4-FFF2-40B4-BE49-F238E27FC236}">
                <a16:creationId xmlns:a16="http://schemas.microsoft.com/office/drawing/2014/main" id="{333D501A-43DA-370C-B4B1-210DDEBF9E8F}"/>
              </a:ext>
            </a:extLst>
          </p:cNvPr>
          <p:cNvPicPr>
            <a:picLocks noChangeAspect="1"/>
          </p:cNvPicPr>
          <p:nvPr/>
        </p:nvPicPr>
        <p:blipFill>
          <a:blip r:embed="rId2"/>
          <a:stretch>
            <a:fillRect/>
          </a:stretch>
        </p:blipFill>
        <p:spPr>
          <a:xfrm>
            <a:off x="865141" y="2505765"/>
            <a:ext cx="3352404" cy="2464016"/>
          </a:xfrm>
          <a:prstGeom prst="rect">
            <a:avLst/>
          </a:prstGeom>
        </p:spPr>
      </p:pic>
      <p:pic>
        <p:nvPicPr>
          <p:cNvPr id="6" name="Image 5" descr="Les Employés Du Service Financier Calculent Les Dépenses De L'entreprise. |  Vecteur Gratuite">
            <a:extLst>
              <a:ext uri="{FF2B5EF4-FFF2-40B4-BE49-F238E27FC236}">
                <a16:creationId xmlns:a16="http://schemas.microsoft.com/office/drawing/2014/main" id="{19749183-65F7-363F-1D4C-63BA1C34342A}"/>
              </a:ext>
            </a:extLst>
          </p:cNvPr>
          <p:cNvPicPr>
            <a:picLocks noChangeAspect="1"/>
          </p:cNvPicPr>
          <p:nvPr/>
        </p:nvPicPr>
        <p:blipFill>
          <a:blip r:embed="rId3"/>
          <a:stretch>
            <a:fillRect/>
          </a:stretch>
        </p:blipFill>
        <p:spPr>
          <a:xfrm>
            <a:off x="4404072" y="2733000"/>
            <a:ext cx="3350982" cy="2236780"/>
          </a:xfrm>
          <a:prstGeom prst="rect">
            <a:avLst/>
          </a:prstGeom>
        </p:spPr>
      </p:pic>
      <p:pic>
        <p:nvPicPr>
          <p:cNvPr id="5" name="Image 4" descr="La RESTAURATION peine à recruter : normal - Humilié, exploité... LE  TÉMOIGNAGE D'UN SERVEUR - Commun COMMUNE [le blog d'El Diablo]">
            <a:extLst>
              <a:ext uri="{FF2B5EF4-FFF2-40B4-BE49-F238E27FC236}">
                <a16:creationId xmlns:a16="http://schemas.microsoft.com/office/drawing/2014/main" id="{B63C3A1A-E9AE-921A-D842-8AB54770AC40}"/>
              </a:ext>
            </a:extLst>
          </p:cNvPr>
          <p:cNvPicPr>
            <a:picLocks noChangeAspect="1"/>
          </p:cNvPicPr>
          <p:nvPr/>
        </p:nvPicPr>
        <p:blipFill>
          <a:blip r:embed="rId4"/>
          <a:stretch>
            <a:fillRect/>
          </a:stretch>
        </p:blipFill>
        <p:spPr>
          <a:xfrm>
            <a:off x="8366624" y="2468885"/>
            <a:ext cx="2500896" cy="2500896"/>
          </a:xfrm>
          <a:prstGeom prst="rect">
            <a:avLst/>
          </a:prstGeom>
        </p:spPr>
      </p:pic>
      <p:cxnSp>
        <p:nvCxnSpPr>
          <p:cNvPr id="25" name="Straight Connector 24">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9BE9819-6BCD-4367-9A9F-E6A340DA28C3}" type="slidenum">
              <a:rPr lang="en-US"/>
              <a:pPr>
                <a:spcAft>
                  <a:spcPts val="600"/>
                </a:spcAft>
              </a:pPr>
              <a:t>15</a:t>
            </a:fld>
            <a:endParaRPr lang="en-US"/>
          </a:p>
        </p:txBody>
      </p:sp>
    </p:spTree>
    <p:extLst>
      <p:ext uri="{BB962C8B-B14F-4D97-AF65-F5344CB8AC3E}">
        <p14:creationId xmlns:p14="http://schemas.microsoft.com/office/powerpoint/2010/main" val="3146676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762000" y="1141712"/>
            <a:ext cx="10455092" cy="835780"/>
          </a:xfrm>
        </p:spPr>
        <p:txBody>
          <a:bodyPr vert="horz" lIns="91440" tIns="45720" rIns="91440" bIns="45720" rtlCol="0" anchor="t">
            <a:normAutofit/>
          </a:bodyPr>
          <a:lstStyle/>
          <a:p>
            <a:r>
              <a:rPr lang="en-US" sz="3400" dirty="0"/>
              <a:t>Etude de </a:t>
            </a:r>
            <a:r>
              <a:rPr lang="en-US" sz="3400" dirty="0" err="1"/>
              <a:t>marché</a:t>
            </a:r>
            <a:r>
              <a:rPr lang="en-US" sz="3400" dirty="0"/>
              <a:t> - Analyse Micro</a:t>
            </a:r>
          </a:p>
        </p:txBody>
      </p:sp>
      <p:cxnSp>
        <p:nvCxnSpPr>
          <p:cNvPr id="23" name="Straight Connector 2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9BE9819-6BCD-4367-9A9F-E6A340DA28C3}" type="slidenum">
              <a:rPr lang="en-US"/>
              <a:pPr>
                <a:spcAft>
                  <a:spcPts val="600"/>
                </a:spcAft>
              </a:pPr>
              <a:t>16</a:t>
            </a:fld>
            <a:endParaRPr lang="en-US"/>
          </a:p>
        </p:txBody>
      </p:sp>
      <p:pic>
        <p:nvPicPr>
          <p:cNvPr id="11" name="Image 10" descr="Faut-il ajouter un QR Code sur une carte de visite ? » K-Graphiste">
            <a:extLst>
              <a:ext uri="{FF2B5EF4-FFF2-40B4-BE49-F238E27FC236}">
                <a16:creationId xmlns:a16="http://schemas.microsoft.com/office/drawing/2014/main" id="{EB0ADAAE-E155-A8A2-9BE0-2DCA8F98092C}"/>
              </a:ext>
            </a:extLst>
          </p:cNvPr>
          <p:cNvPicPr>
            <a:picLocks noChangeAspect="1"/>
          </p:cNvPicPr>
          <p:nvPr/>
        </p:nvPicPr>
        <p:blipFill>
          <a:blip r:embed="rId2"/>
          <a:stretch>
            <a:fillRect/>
          </a:stretch>
        </p:blipFill>
        <p:spPr>
          <a:xfrm>
            <a:off x="4810259" y="3006930"/>
            <a:ext cx="2743199" cy="1380759"/>
          </a:xfrm>
          <a:prstGeom prst="rect">
            <a:avLst/>
          </a:prstGeom>
        </p:spPr>
      </p:pic>
      <p:pic>
        <p:nvPicPr>
          <p:cNvPr id="12" name="Image 11" descr="Waarom je QR-codes in je campagne moet opnemen - OnderwijsMedia">
            <a:extLst>
              <a:ext uri="{FF2B5EF4-FFF2-40B4-BE49-F238E27FC236}">
                <a16:creationId xmlns:a16="http://schemas.microsoft.com/office/drawing/2014/main" id="{93D9AF7E-F784-C23E-4068-EA132695EBCD}"/>
              </a:ext>
            </a:extLst>
          </p:cNvPr>
          <p:cNvPicPr>
            <a:picLocks noChangeAspect="1"/>
          </p:cNvPicPr>
          <p:nvPr/>
        </p:nvPicPr>
        <p:blipFill>
          <a:blip r:embed="rId3"/>
          <a:stretch>
            <a:fillRect/>
          </a:stretch>
        </p:blipFill>
        <p:spPr>
          <a:xfrm>
            <a:off x="860738" y="3005558"/>
            <a:ext cx="2743199" cy="1662545"/>
          </a:xfrm>
          <a:prstGeom prst="rect">
            <a:avLst/>
          </a:prstGeom>
        </p:spPr>
      </p:pic>
      <p:pic>
        <p:nvPicPr>
          <p:cNvPr id="13" name="Image 12" descr="À quel degré les codes QR sont-ils sécurisés ? | Le Blog Jotform">
            <a:extLst>
              <a:ext uri="{FF2B5EF4-FFF2-40B4-BE49-F238E27FC236}">
                <a16:creationId xmlns:a16="http://schemas.microsoft.com/office/drawing/2014/main" id="{C3343736-ED13-F612-C8B8-59B3B2D91433}"/>
              </a:ext>
            </a:extLst>
          </p:cNvPr>
          <p:cNvPicPr>
            <a:picLocks noChangeAspect="1"/>
          </p:cNvPicPr>
          <p:nvPr/>
        </p:nvPicPr>
        <p:blipFill>
          <a:blip r:embed="rId4"/>
          <a:stretch>
            <a:fillRect/>
          </a:stretch>
        </p:blipFill>
        <p:spPr>
          <a:xfrm>
            <a:off x="8759780" y="3005696"/>
            <a:ext cx="2743200" cy="1662270"/>
          </a:xfrm>
          <a:prstGeom prst="rect">
            <a:avLst/>
          </a:prstGeom>
        </p:spPr>
      </p:pic>
    </p:spTree>
    <p:extLst>
      <p:ext uri="{BB962C8B-B14F-4D97-AF65-F5344CB8AC3E}">
        <p14:creationId xmlns:p14="http://schemas.microsoft.com/office/powerpoint/2010/main" val="3831859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838200" y="215285"/>
            <a:ext cx="10515600" cy="1325563"/>
          </a:xfrm>
        </p:spPr>
        <p:txBody>
          <a:bodyPr>
            <a:normAutofit fontScale="90000"/>
          </a:bodyPr>
          <a:lstStyle/>
          <a:p>
            <a:pPr algn="ctr"/>
            <a:r>
              <a:rPr lang="fr-FR" sz="5400" dirty="0"/>
              <a:t>Etude de marché - Enveloppe Budgétaire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dirty="0" smtClean="0"/>
              <a:pPr>
                <a:spcAft>
                  <a:spcPts val="600"/>
                </a:spcAft>
              </a:pPr>
              <a:t>17</a:t>
            </a:fld>
            <a:endParaRPr lang="fr-FR" dirty="0"/>
          </a:p>
        </p:txBody>
      </p:sp>
      <p:pic>
        <p:nvPicPr>
          <p:cNvPr id="3" name="Image 2" descr="Une image contenant texte, capture d’écran, nombre, Police&#10;&#10;Description générée automatiquement">
            <a:extLst>
              <a:ext uri="{FF2B5EF4-FFF2-40B4-BE49-F238E27FC236}">
                <a16:creationId xmlns:a16="http://schemas.microsoft.com/office/drawing/2014/main" id="{25E9FB59-5260-DA26-297A-80B31F509D2D}"/>
              </a:ext>
            </a:extLst>
          </p:cNvPr>
          <p:cNvPicPr>
            <a:picLocks noChangeAspect="1"/>
          </p:cNvPicPr>
          <p:nvPr/>
        </p:nvPicPr>
        <p:blipFill>
          <a:blip r:embed="rId2"/>
          <a:stretch>
            <a:fillRect/>
          </a:stretch>
        </p:blipFill>
        <p:spPr>
          <a:xfrm>
            <a:off x="785132" y="2039503"/>
            <a:ext cx="4675414" cy="4105692"/>
          </a:xfrm>
          <a:prstGeom prst="rect">
            <a:avLst/>
          </a:prstGeom>
        </p:spPr>
      </p:pic>
      <p:pic>
        <p:nvPicPr>
          <p:cNvPr id="5" name="Image 4" descr="Une image contenant texte, capture d’écran, diagramme, Police&#10;&#10;Description générée automatiquement">
            <a:extLst>
              <a:ext uri="{FF2B5EF4-FFF2-40B4-BE49-F238E27FC236}">
                <a16:creationId xmlns:a16="http://schemas.microsoft.com/office/drawing/2014/main" id="{C7DDB764-90F5-6232-2359-677E9601B59F}"/>
              </a:ext>
            </a:extLst>
          </p:cNvPr>
          <p:cNvPicPr>
            <a:picLocks noChangeAspect="1"/>
          </p:cNvPicPr>
          <p:nvPr/>
        </p:nvPicPr>
        <p:blipFill>
          <a:blip r:embed="rId3"/>
          <a:stretch>
            <a:fillRect/>
          </a:stretch>
        </p:blipFill>
        <p:spPr>
          <a:xfrm>
            <a:off x="6234792" y="2045348"/>
            <a:ext cx="5682342" cy="4100804"/>
          </a:xfrm>
          <a:prstGeom prst="rect">
            <a:avLst/>
          </a:prstGeom>
        </p:spPr>
      </p:pic>
    </p:spTree>
    <p:extLst>
      <p:ext uri="{BB962C8B-B14F-4D97-AF65-F5344CB8AC3E}">
        <p14:creationId xmlns:p14="http://schemas.microsoft.com/office/powerpoint/2010/main" val="98015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838200" y="215285"/>
            <a:ext cx="10515600" cy="1325563"/>
          </a:xfrm>
        </p:spPr>
        <p:txBody>
          <a:bodyPr>
            <a:normAutofit fontScale="90000"/>
          </a:bodyPr>
          <a:lstStyle/>
          <a:p>
            <a:pPr algn="ctr"/>
            <a:r>
              <a:rPr lang="fr-FR" sz="5400" dirty="0"/>
              <a:t>La stack technique - React + TypeScript</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dirty="0" smtClean="0"/>
              <a:pPr>
                <a:spcAft>
                  <a:spcPts val="600"/>
                </a:spcAft>
              </a:pPr>
              <a:t>18</a:t>
            </a:fld>
            <a:endParaRPr lang="fr-FR" dirty="0"/>
          </a:p>
        </p:txBody>
      </p:sp>
      <p:pic>
        <p:nvPicPr>
          <p:cNvPr id="5" name="Image 4" descr="Une image contenant Graphique, Police, logo, symbole&#10;&#10;Description générée automatiquement">
            <a:extLst>
              <a:ext uri="{FF2B5EF4-FFF2-40B4-BE49-F238E27FC236}">
                <a16:creationId xmlns:a16="http://schemas.microsoft.com/office/drawing/2014/main" id="{CAF8B31F-A63C-866E-1AC9-B06BBD566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183" y="2663668"/>
            <a:ext cx="4312586" cy="2415048"/>
          </a:xfrm>
          <a:prstGeom prst="rect">
            <a:avLst/>
          </a:prstGeom>
        </p:spPr>
      </p:pic>
    </p:spTree>
    <p:extLst>
      <p:ext uri="{BB962C8B-B14F-4D97-AF65-F5344CB8AC3E}">
        <p14:creationId xmlns:p14="http://schemas.microsoft.com/office/powerpoint/2010/main" val="2731693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dirty="0" smtClean="0"/>
              <a:pPr>
                <a:spcAft>
                  <a:spcPts val="600"/>
                </a:spcAft>
              </a:pPr>
              <a:t>19</a:t>
            </a:fld>
            <a:endParaRPr lang="fr-FR" dirty="0"/>
          </a:p>
        </p:txBody>
      </p:sp>
      <p:sp>
        <p:nvSpPr>
          <p:cNvPr id="6" name="Titre 5">
            <a:extLst>
              <a:ext uri="{FF2B5EF4-FFF2-40B4-BE49-F238E27FC236}">
                <a16:creationId xmlns:a16="http://schemas.microsoft.com/office/drawing/2014/main" id="{5E33F1B5-FB25-D696-AF77-1EC7DEB40883}"/>
              </a:ext>
            </a:extLst>
          </p:cNvPr>
          <p:cNvSpPr>
            <a:spLocks noGrp="1"/>
          </p:cNvSpPr>
          <p:nvPr>
            <p:ph type="title"/>
          </p:nvPr>
        </p:nvSpPr>
        <p:spPr/>
        <p:txBody>
          <a:bodyPr/>
          <a:lstStyle/>
          <a:p>
            <a:r>
              <a:rPr lang="fr-FR" sz="4400" dirty="0"/>
              <a:t>La stack technique - Node.js + TypeScript</a:t>
            </a:r>
            <a:endParaRPr lang="fr-FR" dirty="0"/>
          </a:p>
        </p:txBody>
      </p:sp>
      <p:pic>
        <p:nvPicPr>
          <p:cNvPr id="10" name="Image 9" descr="Une image contenant Graphique, conception&#10;&#10;Description générée automatiquement">
            <a:extLst>
              <a:ext uri="{FF2B5EF4-FFF2-40B4-BE49-F238E27FC236}">
                <a16:creationId xmlns:a16="http://schemas.microsoft.com/office/drawing/2014/main" id="{A81E15E3-25DC-982C-C408-9146BFE8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02" y="2863336"/>
            <a:ext cx="2733675" cy="1666875"/>
          </a:xfrm>
          <a:prstGeom prst="rect">
            <a:avLst/>
          </a:prstGeom>
        </p:spPr>
      </p:pic>
      <p:pic>
        <p:nvPicPr>
          <p:cNvPr id="12" name="Picture 2" descr="Formation TypeScript | Human Coders Formations">
            <a:extLst>
              <a:ext uri="{FF2B5EF4-FFF2-40B4-BE49-F238E27FC236}">
                <a16:creationId xmlns:a16="http://schemas.microsoft.com/office/drawing/2014/main" id="{963D0FA5-5208-3EB3-07AE-DE9D35CA7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269" y="2325174"/>
            <a:ext cx="2743201"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6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3A1C43-639A-4ED5-8DE8-301A64BB2747}"/>
              </a:ext>
            </a:extLst>
          </p:cNvPr>
          <p:cNvSpPr>
            <a:spLocks noGrp="1"/>
          </p:cNvSpPr>
          <p:nvPr>
            <p:ph type="title"/>
          </p:nvPr>
        </p:nvSpPr>
        <p:spPr/>
        <p:txBody>
          <a:bodyPr/>
          <a:lstStyle/>
          <a:p>
            <a:r>
              <a:rPr lang="fr-FR">
                <a:cs typeface="Calibri Light"/>
              </a:rPr>
              <a:t>Sommaire</a:t>
            </a:r>
            <a:endParaRPr lang="fr-FR"/>
          </a:p>
        </p:txBody>
      </p:sp>
      <p:sp>
        <p:nvSpPr>
          <p:cNvPr id="3" name="Espace réservé du contenu 2">
            <a:extLst>
              <a:ext uri="{FF2B5EF4-FFF2-40B4-BE49-F238E27FC236}">
                <a16:creationId xmlns:a16="http://schemas.microsoft.com/office/drawing/2014/main" id="{DB68BFB3-DF18-04FD-333A-C3CCC6EC892A}"/>
              </a:ext>
            </a:extLst>
          </p:cNvPr>
          <p:cNvSpPr>
            <a:spLocks noGrp="1"/>
          </p:cNvSpPr>
          <p:nvPr>
            <p:ph idx="1"/>
          </p:nvPr>
        </p:nvSpPr>
        <p:spPr/>
        <p:txBody>
          <a:bodyPr vert="horz" lIns="91440" tIns="45720" rIns="91440" bIns="45720" rtlCol="0" anchor="t">
            <a:normAutofit/>
          </a:bodyPr>
          <a:lstStyle/>
          <a:p>
            <a:pPr marL="0" indent="0">
              <a:buNone/>
            </a:pPr>
            <a:r>
              <a:rPr lang="fr-FR" dirty="0">
                <a:ea typeface="Calibri"/>
                <a:cs typeface="Calibri" panose="020F0502020204030204"/>
              </a:rPr>
              <a:t>Introduction</a:t>
            </a:r>
          </a:p>
          <a:p>
            <a:pPr marL="0" indent="0">
              <a:buNone/>
            </a:pPr>
            <a:r>
              <a:rPr lang="fr-FR" dirty="0">
                <a:ea typeface="Calibri"/>
                <a:cs typeface="Calibri" panose="020F0502020204030204"/>
              </a:rPr>
              <a:t>Partie 1 : Le cahier des charges</a:t>
            </a:r>
          </a:p>
          <a:p>
            <a:pPr marL="0" indent="0">
              <a:buNone/>
            </a:pPr>
            <a:r>
              <a:rPr lang="fr-FR" dirty="0">
                <a:ea typeface="Calibri"/>
                <a:cs typeface="Calibri" panose="020F0502020204030204"/>
              </a:rPr>
              <a:t>Partie 2 : La réalisation du projet</a:t>
            </a:r>
          </a:p>
          <a:p>
            <a:pPr marL="0" indent="0">
              <a:buNone/>
            </a:pPr>
            <a:r>
              <a:rPr lang="fr-FR" dirty="0">
                <a:ea typeface="Calibri"/>
                <a:cs typeface="Calibri" panose="020F0502020204030204"/>
              </a:rPr>
              <a:t>Partie 3 : La démonstration</a:t>
            </a:r>
          </a:p>
          <a:p>
            <a:pPr marL="0" indent="0">
              <a:buNone/>
            </a:pPr>
            <a:r>
              <a:rPr lang="fr-FR" dirty="0">
                <a:ea typeface="Calibri"/>
                <a:cs typeface="Calibri" panose="020F0502020204030204"/>
              </a:rPr>
              <a:t>Conclusion</a:t>
            </a:r>
          </a:p>
        </p:txBody>
      </p:sp>
      <p:sp>
        <p:nvSpPr>
          <p:cNvPr id="4" name="Espace réservé du numéro de diapositive 3">
            <a:extLst>
              <a:ext uri="{FF2B5EF4-FFF2-40B4-BE49-F238E27FC236}">
                <a16:creationId xmlns:a16="http://schemas.microsoft.com/office/drawing/2014/main" id="{0BF2D3F7-952B-C9D1-EED6-640230BA1E2D}"/>
              </a:ext>
            </a:extLst>
          </p:cNvPr>
          <p:cNvSpPr>
            <a:spLocks noGrp="1"/>
          </p:cNvSpPr>
          <p:nvPr>
            <p:ph type="sldNum" sz="quarter" idx="12"/>
          </p:nvPr>
        </p:nvSpPr>
        <p:spPr/>
        <p:txBody>
          <a:bodyPr/>
          <a:lstStyle/>
          <a:p>
            <a:fld id="{99BE9819-6BCD-4367-9A9F-E6A340DA28C3}" type="slidenum">
              <a:rPr lang="fr-FR" smtClean="0"/>
              <a:t>2</a:t>
            </a:fld>
            <a:endParaRPr lang="fr-FR" dirty="0"/>
          </a:p>
        </p:txBody>
      </p:sp>
    </p:spTree>
    <p:extLst>
      <p:ext uri="{BB962C8B-B14F-4D97-AF65-F5344CB8AC3E}">
        <p14:creationId xmlns:p14="http://schemas.microsoft.com/office/powerpoint/2010/main" val="3010832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20</a:t>
            </a:fld>
            <a:endParaRPr lang="fr-FR"/>
          </a:p>
        </p:txBody>
      </p:sp>
      <p:sp>
        <p:nvSpPr>
          <p:cNvPr id="6" name="Titre 5">
            <a:extLst>
              <a:ext uri="{FF2B5EF4-FFF2-40B4-BE49-F238E27FC236}">
                <a16:creationId xmlns:a16="http://schemas.microsoft.com/office/drawing/2014/main" id="{5E33F1B5-FB25-D696-AF77-1EC7DEB40883}"/>
              </a:ext>
            </a:extLst>
          </p:cNvPr>
          <p:cNvSpPr>
            <a:spLocks noGrp="1"/>
          </p:cNvSpPr>
          <p:nvPr>
            <p:ph type="title"/>
          </p:nvPr>
        </p:nvSpPr>
        <p:spPr/>
        <p:txBody>
          <a:bodyPr/>
          <a:lstStyle/>
          <a:p>
            <a:r>
              <a:rPr lang="fr-FR" sz="4400" dirty="0"/>
              <a:t>La stack technique - </a:t>
            </a:r>
            <a:r>
              <a:rPr lang="fr-FR" dirty="0"/>
              <a:t>MongoDB</a:t>
            </a:r>
          </a:p>
        </p:txBody>
      </p:sp>
      <p:pic>
        <p:nvPicPr>
          <p:cNvPr id="3" name="Graphique 2">
            <a:extLst>
              <a:ext uri="{FF2B5EF4-FFF2-40B4-BE49-F238E27FC236}">
                <a16:creationId xmlns:a16="http://schemas.microsoft.com/office/drawing/2014/main" id="{F65140D8-F515-897D-2D45-42098CC8FB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725" y="2105025"/>
            <a:ext cx="10496550" cy="2647950"/>
          </a:xfrm>
          <a:prstGeom prst="rect">
            <a:avLst/>
          </a:prstGeom>
        </p:spPr>
      </p:pic>
    </p:spTree>
    <p:extLst>
      <p:ext uri="{BB962C8B-B14F-4D97-AF65-F5344CB8AC3E}">
        <p14:creationId xmlns:p14="http://schemas.microsoft.com/office/powerpoint/2010/main" val="958933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5E33F1B5-FB25-D696-AF77-1EC7DEB4088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Modèle Conceptuel de données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 diagramme, capture d’écran, nombre&#10;&#10;Description générée automatiquement">
            <a:extLst>
              <a:ext uri="{FF2B5EF4-FFF2-40B4-BE49-F238E27FC236}">
                <a16:creationId xmlns:a16="http://schemas.microsoft.com/office/drawing/2014/main" id="{EF38668B-A717-0FF1-40EB-77B1D13BE914}"/>
              </a:ext>
            </a:extLst>
          </p:cNvPr>
          <p:cNvPicPr>
            <a:picLocks noChangeAspect="1"/>
          </p:cNvPicPr>
          <p:nvPr/>
        </p:nvPicPr>
        <p:blipFill>
          <a:blip r:embed="rId2"/>
          <a:stretch>
            <a:fillRect/>
          </a:stretch>
        </p:blipFill>
        <p:spPr>
          <a:xfrm>
            <a:off x="5826362" y="640080"/>
            <a:ext cx="4870483" cy="5550408"/>
          </a:xfrm>
          <a:prstGeom prst="rect">
            <a:avLst/>
          </a:prstGeom>
        </p:spPr>
      </p:pic>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9BE9819-6BCD-4367-9A9F-E6A340DA28C3}" type="slidenum">
              <a:rPr lang="en-US" smtClean="0"/>
              <a:pPr>
                <a:spcAft>
                  <a:spcPts val="600"/>
                </a:spcAft>
              </a:pPr>
              <a:t>21</a:t>
            </a:fld>
            <a:endParaRPr lang="en-US"/>
          </a:p>
        </p:txBody>
      </p:sp>
    </p:spTree>
    <p:extLst>
      <p:ext uri="{BB962C8B-B14F-4D97-AF65-F5344CB8AC3E}">
        <p14:creationId xmlns:p14="http://schemas.microsoft.com/office/powerpoint/2010/main" val="254412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22</a:t>
            </a:fld>
            <a:endParaRPr lang="fr-FR"/>
          </a:p>
        </p:txBody>
      </p:sp>
      <p:sp>
        <p:nvSpPr>
          <p:cNvPr id="6" name="Titre 5">
            <a:extLst>
              <a:ext uri="{FF2B5EF4-FFF2-40B4-BE49-F238E27FC236}">
                <a16:creationId xmlns:a16="http://schemas.microsoft.com/office/drawing/2014/main" id="{5E33F1B5-FB25-D696-AF77-1EC7DEB40883}"/>
              </a:ext>
            </a:extLst>
          </p:cNvPr>
          <p:cNvSpPr>
            <a:spLocks noGrp="1"/>
          </p:cNvSpPr>
          <p:nvPr>
            <p:ph type="title"/>
          </p:nvPr>
        </p:nvSpPr>
        <p:spPr/>
        <p:txBody>
          <a:bodyPr/>
          <a:lstStyle/>
          <a:p>
            <a:r>
              <a:rPr lang="fr-FR" sz="4400" dirty="0"/>
              <a:t>La stack technique - </a:t>
            </a:r>
            <a:r>
              <a:rPr lang="fr-FR" dirty="0"/>
              <a:t>Bitbucket</a:t>
            </a:r>
          </a:p>
        </p:txBody>
      </p:sp>
      <p:pic>
        <p:nvPicPr>
          <p:cNvPr id="3" name="Image 2" descr="Une image contenant texte, Police, logo, Graphique&#10;&#10;Description générée automatiquement">
            <a:extLst>
              <a:ext uri="{FF2B5EF4-FFF2-40B4-BE49-F238E27FC236}">
                <a16:creationId xmlns:a16="http://schemas.microsoft.com/office/drawing/2014/main" id="{00C4A416-1F52-6DA0-F665-5457E90EA611}"/>
              </a:ext>
            </a:extLst>
          </p:cNvPr>
          <p:cNvPicPr>
            <a:picLocks noChangeAspect="1"/>
          </p:cNvPicPr>
          <p:nvPr/>
        </p:nvPicPr>
        <p:blipFill>
          <a:blip r:embed="rId2"/>
          <a:stretch>
            <a:fillRect/>
          </a:stretch>
        </p:blipFill>
        <p:spPr>
          <a:xfrm>
            <a:off x="3356883" y="2006689"/>
            <a:ext cx="6614431" cy="2620104"/>
          </a:xfrm>
          <a:prstGeom prst="rect">
            <a:avLst/>
          </a:prstGeom>
        </p:spPr>
      </p:pic>
    </p:spTree>
    <p:extLst>
      <p:ext uri="{BB962C8B-B14F-4D97-AF65-F5344CB8AC3E}">
        <p14:creationId xmlns:p14="http://schemas.microsoft.com/office/powerpoint/2010/main" val="126899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23</a:t>
            </a:fld>
            <a:endParaRPr lang="fr-FR"/>
          </a:p>
        </p:txBody>
      </p:sp>
      <p:sp>
        <p:nvSpPr>
          <p:cNvPr id="6" name="Titre 5">
            <a:extLst>
              <a:ext uri="{FF2B5EF4-FFF2-40B4-BE49-F238E27FC236}">
                <a16:creationId xmlns:a16="http://schemas.microsoft.com/office/drawing/2014/main" id="{5E33F1B5-FB25-D696-AF77-1EC7DEB40883}"/>
              </a:ext>
            </a:extLst>
          </p:cNvPr>
          <p:cNvSpPr>
            <a:spLocks noGrp="1"/>
          </p:cNvSpPr>
          <p:nvPr>
            <p:ph type="title"/>
          </p:nvPr>
        </p:nvSpPr>
        <p:spPr/>
        <p:txBody>
          <a:bodyPr/>
          <a:lstStyle/>
          <a:p>
            <a:r>
              <a:rPr lang="fr-FR" sz="4400" dirty="0"/>
              <a:t>La stack technique - </a:t>
            </a:r>
            <a:r>
              <a:rPr lang="fr-FR" dirty="0" err="1"/>
              <a:t>Clerk</a:t>
            </a:r>
          </a:p>
        </p:txBody>
      </p:sp>
      <p:pic>
        <p:nvPicPr>
          <p:cNvPr id="2" name="Image 1" descr="Clerk Announces $6.2M Seed Funding To Build Authentication And User  Management Tools For React | Business Wire">
            <a:extLst>
              <a:ext uri="{FF2B5EF4-FFF2-40B4-BE49-F238E27FC236}">
                <a16:creationId xmlns:a16="http://schemas.microsoft.com/office/drawing/2014/main" id="{3A5ADF10-7F40-3177-4CE1-CA9E76B5B68C}"/>
              </a:ext>
            </a:extLst>
          </p:cNvPr>
          <p:cNvPicPr>
            <a:picLocks noChangeAspect="1"/>
          </p:cNvPicPr>
          <p:nvPr/>
        </p:nvPicPr>
        <p:blipFill>
          <a:blip r:embed="rId2"/>
          <a:stretch>
            <a:fillRect/>
          </a:stretch>
        </p:blipFill>
        <p:spPr>
          <a:xfrm>
            <a:off x="3694090" y="2711002"/>
            <a:ext cx="4127678" cy="2337515"/>
          </a:xfrm>
          <a:prstGeom prst="rect">
            <a:avLst/>
          </a:prstGeom>
        </p:spPr>
      </p:pic>
    </p:spTree>
    <p:extLst>
      <p:ext uri="{BB962C8B-B14F-4D97-AF65-F5344CB8AC3E}">
        <p14:creationId xmlns:p14="http://schemas.microsoft.com/office/powerpoint/2010/main" val="350391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Présentation des outils - Project</a:t>
            </a:r>
          </a:p>
        </p:txBody>
      </p:sp>
      <p:pic>
        <p:nvPicPr>
          <p:cNvPr id="6" name="Image 5" descr="Une image contenant texte, capture d’écran, nombre, Parallèle&#10;&#10;Description générée automatiquement">
            <a:extLst>
              <a:ext uri="{FF2B5EF4-FFF2-40B4-BE49-F238E27FC236}">
                <a16:creationId xmlns:a16="http://schemas.microsoft.com/office/drawing/2014/main" id="{830583E8-20E5-0E9F-2FAC-09EE8D6FB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6144" y="1966293"/>
            <a:ext cx="9179711" cy="4452160"/>
          </a:xfrm>
          <a:prstGeom prst="rect">
            <a:avLst/>
          </a:prstGeom>
        </p:spPr>
      </p:pic>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24</a:t>
            </a:fld>
            <a:endParaRPr lang="en-US" sz="1100">
              <a:solidFill>
                <a:schemeClr val="tx1">
                  <a:lumMod val="50000"/>
                  <a:lumOff val="50000"/>
                </a:schemeClr>
              </a:solidFill>
            </a:endParaRPr>
          </a:p>
        </p:txBody>
      </p:sp>
    </p:spTree>
    <p:extLst>
      <p:ext uri="{BB962C8B-B14F-4D97-AF65-F5344CB8AC3E}">
        <p14:creationId xmlns:p14="http://schemas.microsoft.com/office/powerpoint/2010/main" val="172108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Présentation des outils - Project</a:t>
            </a: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pic>
        <p:nvPicPr>
          <p:cNvPr id="2" name="Image 1" descr="Une image contenant texte, capture d’écran, nombre, Police&#10;&#10;Description générée automatiquement">
            <a:extLst>
              <a:ext uri="{FF2B5EF4-FFF2-40B4-BE49-F238E27FC236}">
                <a16:creationId xmlns:a16="http://schemas.microsoft.com/office/drawing/2014/main" id="{2CD79F90-2750-98FD-0E38-04A5CBCB2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633" y="1499237"/>
            <a:ext cx="8576733" cy="1929763"/>
          </a:xfrm>
          <a:prstGeom prst="rect">
            <a:avLst/>
          </a:prstGeom>
          <a:ln>
            <a:solidFill>
              <a:schemeClr val="tx1"/>
            </a:solidFill>
          </a:ln>
        </p:spPr>
      </p:pic>
      <p:pic>
        <p:nvPicPr>
          <p:cNvPr id="3" name="Image 2">
            <a:extLst>
              <a:ext uri="{FF2B5EF4-FFF2-40B4-BE49-F238E27FC236}">
                <a16:creationId xmlns:a16="http://schemas.microsoft.com/office/drawing/2014/main" id="{08BF4A38-1117-551F-43F1-2BD3E67DCB0D}"/>
              </a:ext>
            </a:extLst>
          </p:cNvPr>
          <p:cNvPicPr>
            <a:picLocks noChangeAspect="1"/>
          </p:cNvPicPr>
          <p:nvPr/>
        </p:nvPicPr>
        <p:blipFill>
          <a:blip r:embed="rId3"/>
          <a:stretch>
            <a:fillRect/>
          </a:stretch>
        </p:blipFill>
        <p:spPr>
          <a:xfrm>
            <a:off x="363518" y="3961722"/>
            <a:ext cx="2888230" cy="2095682"/>
          </a:xfrm>
          <a:prstGeom prst="rect">
            <a:avLst/>
          </a:prstGeom>
          <a:ln>
            <a:solidFill>
              <a:schemeClr val="tx1"/>
            </a:solidFill>
          </a:ln>
        </p:spPr>
      </p:pic>
      <p:pic>
        <p:nvPicPr>
          <p:cNvPr id="5" name="Image 4">
            <a:extLst>
              <a:ext uri="{FF2B5EF4-FFF2-40B4-BE49-F238E27FC236}">
                <a16:creationId xmlns:a16="http://schemas.microsoft.com/office/drawing/2014/main" id="{51D57A91-1023-C30B-A87F-8CE9BF79BBE5}"/>
              </a:ext>
            </a:extLst>
          </p:cNvPr>
          <p:cNvPicPr>
            <a:picLocks noChangeAspect="1"/>
          </p:cNvPicPr>
          <p:nvPr/>
        </p:nvPicPr>
        <p:blipFill>
          <a:blip r:embed="rId4"/>
          <a:stretch>
            <a:fillRect/>
          </a:stretch>
        </p:blipFill>
        <p:spPr>
          <a:xfrm>
            <a:off x="8617961" y="3931865"/>
            <a:ext cx="3532809" cy="2397677"/>
          </a:xfrm>
          <a:prstGeom prst="rect">
            <a:avLst/>
          </a:prstGeom>
          <a:ln>
            <a:solidFill>
              <a:schemeClr val="tx1"/>
            </a:solidFill>
          </a:ln>
        </p:spPr>
      </p:pic>
      <p:pic>
        <p:nvPicPr>
          <p:cNvPr id="7" name="Image 6">
            <a:extLst>
              <a:ext uri="{FF2B5EF4-FFF2-40B4-BE49-F238E27FC236}">
                <a16:creationId xmlns:a16="http://schemas.microsoft.com/office/drawing/2014/main" id="{43868749-0500-FE51-B369-62331E239F2B}"/>
              </a:ext>
            </a:extLst>
          </p:cNvPr>
          <p:cNvPicPr>
            <a:picLocks noChangeAspect="1"/>
          </p:cNvPicPr>
          <p:nvPr/>
        </p:nvPicPr>
        <p:blipFill>
          <a:blip r:embed="rId5"/>
          <a:stretch>
            <a:fillRect/>
          </a:stretch>
        </p:blipFill>
        <p:spPr>
          <a:xfrm>
            <a:off x="3658209" y="3539934"/>
            <a:ext cx="4427919" cy="3181541"/>
          </a:xfrm>
          <a:prstGeom prst="rect">
            <a:avLst/>
          </a:prstGeom>
          <a:ln>
            <a:solidFill>
              <a:schemeClr val="tx1"/>
            </a:solidFill>
          </a:ln>
        </p:spPr>
      </p:pic>
    </p:spTree>
    <p:extLst>
      <p:ext uri="{BB962C8B-B14F-4D97-AF65-F5344CB8AC3E}">
        <p14:creationId xmlns:p14="http://schemas.microsoft.com/office/powerpoint/2010/main" val="2330884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err="1">
                <a:solidFill>
                  <a:srgbClr val="FFFFFF"/>
                </a:solidFill>
                <a:latin typeface="+mj-lt"/>
                <a:ea typeface="+mj-ea"/>
                <a:cs typeface="+mj-cs"/>
              </a:rPr>
              <a:t>Présentation</a:t>
            </a:r>
            <a:r>
              <a:rPr lang="en-US" sz="4000" kern="1200" dirty="0">
                <a:solidFill>
                  <a:srgbClr val="FFFFFF"/>
                </a:solidFill>
                <a:latin typeface="+mj-lt"/>
                <a:ea typeface="+mj-ea"/>
                <a:cs typeface="+mj-cs"/>
              </a:rPr>
              <a:t> des </a:t>
            </a:r>
            <a:r>
              <a:rPr lang="en-US" sz="4000" kern="1200" dirty="0" err="1">
                <a:solidFill>
                  <a:srgbClr val="FFFFFF"/>
                </a:solidFill>
                <a:latin typeface="+mj-lt"/>
                <a:ea typeface="+mj-ea"/>
                <a:cs typeface="+mj-cs"/>
              </a:rPr>
              <a:t>outils</a:t>
            </a:r>
            <a:r>
              <a:rPr lang="en-US" sz="4000" kern="1200" dirty="0">
                <a:solidFill>
                  <a:srgbClr val="FFFFFF"/>
                </a:solidFill>
                <a:latin typeface="+mj-lt"/>
                <a:ea typeface="+mj-ea"/>
                <a:cs typeface="+mj-cs"/>
              </a:rPr>
              <a:t> - Jira</a:t>
            </a: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26</a:t>
            </a:fld>
            <a:endParaRPr lang="en-US" sz="1100">
              <a:solidFill>
                <a:schemeClr val="tx1">
                  <a:lumMod val="50000"/>
                  <a:lumOff val="50000"/>
                </a:schemeClr>
              </a:solidFill>
            </a:endParaRPr>
          </a:p>
        </p:txBody>
      </p:sp>
      <p:pic>
        <p:nvPicPr>
          <p:cNvPr id="3" name="Image 2" descr="Une image contenant texte, capture d’écran, Police, nombre&#10;&#10;Description générée automatiquement">
            <a:extLst>
              <a:ext uri="{FF2B5EF4-FFF2-40B4-BE49-F238E27FC236}">
                <a16:creationId xmlns:a16="http://schemas.microsoft.com/office/drawing/2014/main" id="{46FDD4C3-71AF-9AD0-B947-EEA9905F8B7C}"/>
              </a:ext>
            </a:extLst>
          </p:cNvPr>
          <p:cNvPicPr>
            <a:picLocks noChangeAspect="1"/>
          </p:cNvPicPr>
          <p:nvPr/>
        </p:nvPicPr>
        <p:blipFill>
          <a:blip r:embed="rId2"/>
          <a:stretch>
            <a:fillRect/>
          </a:stretch>
        </p:blipFill>
        <p:spPr>
          <a:xfrm>
            <a:off x="351417" y="1843825"/>
            <a:ext cx="1679757" cy="4114800"/>
          </a:xfrm>
          <a:prstGeom prst="rect">
            <a:avLst/>
          </a:prstGeom>
        </p:spPr>
      </p:pic>
      <p:pic>
        <p:nvPicPr>
          <p:cNvPr id="5" name="Image 4" descr="Une image contenant texte, capture d’écran, Police, nombre&#10;&#10;Description générée automatiquement">
            <a:extLst>
              <a:ext uri="{FF2B5EF4-FFF2-40B4-BE49-F238E27FC236}">
                <a16:creationId xmlns:a16="http://schemas.microsoft.com/office/drawing/2014/main" id="{CA59C472-72BE-779D-FA8F-59642CAAD208}"/>
              </a:ext>
            </a:extLst>
          </p:cNvPr>
          <p:cNvPicPr>
            <a:picLocks noChangeAspect="1"/>
          </p:cNvPicPr>
          <p:nvPr/>
        </p:nvPicPr>
        <p:blipFill>
          <a:blip r:embed="rId3"/>
          <a:stretch>
            <a:fillRect/>
          </a:stretch>
        </p:blipFill>
        <p:spPr>
          <a:xfrm>
            <a:off x="2234485" y="2112109"/>
            <a:ext cx="4009621" cy="3030880"/>
          </a:xfrm>
          <a:prstGeom prst="rect">
            <a:avLst/>
          </a:prstGeom>
        </p:spPr>
      </p:pic>
      <p:pic>
        <p:nvPicPr>
          <p:cNvPr id="8" name="Image 7" descr="Une image contenant texte, capture d’écran, nombre, Police&#10;&#10;Description générée automatiquement">
            <a:extLst>
              <a:ext uri="{FF2B5EF4-FFF2-40B4-BE49-F238E27FC236}">
                <a16:creationId xmlns:a16="http://schemas.microsoft.com/office/drawing/2014/main" id="{844A9BC0-E2B8-1E5B-3C27-F91DF14C3348}"/>
              </a:ext>
            </a:extLst>
          </p:cNvPr>
          <p:cNvPicPr>
            <a:picLocks noChangeAspect="1"/>
          </p:cNvPicPr>
          <p:nvPr/>
        </p:nvPicPr>
        <p:blipFill>
          <a:blip r:embed="rId4"/>
          <a:stretch>
            <a:fillRect/>
          </a:stretch>
        </p:blipFill>
        <p:spPr>
          <a:xfrm>
            <a:off x="6366456" y="2342816"/>
            <a:ext cx="5694608" cy="2869974"/>
          </a:xfrm>
          <a:prstGeom prst="rect">
            <a:avLst/>
          </a:prstGeom>
        </p:spPr>
      </p:pic>
    </p:spTree>
    <p:extLst>
      <p:ext uri="{BB962C8B-B14F-4D97-AF65-F5344CB8AC3E}">
        <p14:creationId xmlns:p14="http://schemas.microsoft.com/office/powerpoint/2010/main" val="337112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Rectangle 2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400">
                <a:solidFill>
                  <a:srgbClr val="FFFFFF"/>
                </a:solidFill>
              </a:rPr>
              <a:t>Présentation des outils – Bitbucket/Git</a:t>
            </a:r>
          </a:p>
        </p:txBody>
      </p:sp>
      <p:pic>
        <p:nvPicPr>
          <p:cNvPr id="2" name="Image 1" descr="Une image contenant texte, capture d’écran&#10;&#10;Description générée automatiquement">
            <a:extLst>
              <a:ext uri="{FF2B5EF4-FFF2-40B4-BE49-F238E27FC236}">
                <a16:creationId xmlns:a16="http://schemas.microsoft.com/office/drawing/2014/main" id="{09CAF703-10FB-DA8B-AB8A-4521980243A7}"/>
              </a:ext>
            </a:extLst>
          </p:cNvPr>
          <p:cNvPicPr>
            <a:picLocks noChangeAspect="1"/>
          </p:cNvPicPr>
          <p:nvPr/>
        </p:nvPicPr>
        <p:blipFill>
          <a:blip r:embed="rId2"/>
          <a:stretch>
            <a:fillRect/>
          </a:stretch>
        </p:blipFill>
        <p:spPr>
          <a:xfrm>
            <a:off x="76213" y="2480329"/>
            <a:ext cx="5947515" cy="3154903"/>
          </a:xfrm>
          <a:prstGeom prst="rect">
            <a:avLst/>
          </a:prstGeom>
        </p:spPr>
      </p:pic>
      <p:pic>
        <p:nvPicPr>
          <p:cNvPr id="3" name="Image 2" descr="Une image contenant texte, capture d’écran, nombre, Police&#10;&#10;Description générée automatiquement">
            <a:extLst>
              <a:ext uri="{FF2B5EF4-FFF2-40B4-BE49-F238E27FC236}">
                <a16:creationId xmlns:a16="http://schemas.microsoft.com/office/drawing/2014/main" id="{71C85470-B5A0-85F1-0504-7B45343B2A60}"/>
              </a:ext>
            </a:extLst>
          </p:cNvPr>
          <p:cNvPicPr>
            <a:picLocks noChangeAspect="1"/>
          </p:cNvPicPr>
          <p:nvPr/>
        </p:nvPicPr>
        <p:blipFill>
          <a:blip r:embed="rId3"/>
          <a:stretch>
            <a:fillRect/>
          </a:stretch>
        </p:blipFill>
        <p:spPr>
          <a:xfrm>
            <a:off x="6202290" y="2479712"/>
            <a:ext cx="5729801" cy="3426412"/>
          </a:xfrm>
          <a:prstGeom prst="rect">
            <a:avLst/>
          </a:prstGeom>
        </p:spPr>
      </p:pic>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27</a:t>
            </a:fld>
            <a:endParaRPr lang="en-US" sz="1100">
              <a:solidFill>
                <a:schemeClr val="tx1">
                  <a:lumMod val="50000"/>
                  <a:lumOff val="50000"/>
                </a:schemeClr>
              </a:solidFill>
            </a:endParaRPr>
          </a:p>
        </p:txBody>
      </p:sp>
    </p:spTree>
    <p:extLst>
      <p:ext uri="{BB962C8B-B14F-4D97-AF65-F5344CB8AC3E}">
        <p14:creationId xmlns:p14="http://schemas.microsoft.com/office/powerpoint/2010/main" val="439515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fr-FR" sz="4000" dirty="0">
                <a:solidFill>
                  <a:schemeClr val="bg1"/>
                </a:solidFill>
              </a:rPr>
              <a:t>Méthodologie de gestion de projet</a:t>
            </a:r>
            <a:endParaRPr lang="en-US" sz="4000" kern="1200" dirty="0">
              <a:solidFill>
                <a:schemeClr val="bg1"/>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pic>
        <p:nvPicPr>
          <p:cNvPr id="3" name="Picture 2" descr="Image libre: rivière, cascade, paysage, eau, cascades, canyon, chute d'eau  en cascade">
            <a:extLst>
              <a:ext uri="{FF2B5EF4-FFF2-40B4-BE49-F238E27FC236}">
                <a16:creationId xmlns:a16="http://schemas.microsoft.com/office/drawing/2014/main" id="{F58A2110-7E24-05AA-7CB1-09020533C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60" y="2436114"/>
            <a:ext cx="6030255" cy="4019550"/>
          </a:xfrm>
          <a:prstGeom prst="ellipse">
            <a:avLst/>
          </a:prstGeom>
          <a:ln w="190500" cap="rnd">
            <a:noFill/>
            <a:prstDash val="solid"/>
          </a:ln>
          <a:effectLst>
            <a:outerShdw blurRad="127000" algn="bl" rotWithShape="0">
              <a:srgbClr val="000000"/>
            </a:outerShdw>
          </a:effectLst>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02313092-AEC7-BC24-1102-E4D5E914EE12}"/>
              </a:ext>
            </a:extLst>
          </p:cNvPr>
          <p:cNvSpPr txBox="1">
            <a:spLocks/>
          </p:cNvSpPr>
          <p:nvPr/>
        </p:nvSpPr>
        <p:spPr>
          <a:xfrm>
            <a:off x="9219000" y="248038"/>
            <a:ext cx="2255118" cy="11592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Cascade</a:t>
            </a:r>
            <a:endParaRPr lang="en-US" sz="4000" dirty="0">
              <a:solidFill>
                <a:schemeClr val="bg1"/>
              </a:solidFill>
            </a:endParaRPr>
          </a:p>
        </p:txBody>
      </p:sp>
      <p:pic>
        <p:nvPicPr>
          <p:cNvPr id="9" name="Image 8" descr="Une image contenant texte, capture d’écran, Police, ligne&#10;&#10;Description générée automatiquement">
            <a:extLst>
              <a:ext uri="{FF2B5EF4-FFF2-40B4-BE49-F238E27FC236}">
                <a16:creationId xmlns:a16="http://schemas.microsoft.com/office/drawing/2014/main" id="{8B21D020-787E-C2FE-090B-0E4E35BAC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368" y="1655276"/>
            <a:ext cx="5824747" cy="5085277"/>
          </a:xfrm>
          <a:prstGeom prst="rect">
            <a:avLst/>
          </a:prstGeom>
        </p:spPr>
      </p:pic>
    </p:spTree>
    <p:extLst>
      <p:ext uri="{BB962C8B-B14F-4D97-AF65-F5344CB8AC3E}">
        <p14:creationId xmlns:p14="http://schemas.microsoft.com/office/powerpoint/2010/main" val="121287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fr-FR" sz="4000" dirty="0">
                <a:solidFill>
                  <a:schemeClr val="bg1"/>
                </a:solidFill>
              </a:rPr>
              <a:t>Méthodologie de gestion de projet</a:t>
            </a:r>
            <a:endParaRPr lang="en-US" sz="4000" kern="1200" dirty="0">
              <a:solidFill>
                <a:schemeClr val="bg1"/>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29</a:t>
            </a:fld>
            <a:endParaRPr lang="en-US" sz="1100">
              <a:solidFill>
                <a:schemeClr val="tx1">
                  <a:lumMod val="50000"/>
                  <a:lumOff val="50000"/>
                </a:schemeClr>
              </a:solidFill>
            </a:endParaRPr>
          </a:p>
        </p:txBody>
      </p:sp>
      <p:sp>
        <p:nvSpPr>
          <p:cNvPr id="5" name="Titre 1">
            <a:extLst>
              <a:ext uri="{FF2B5EF4-FFF2-40B4-BE49-F238E27FC236}">
                <a16:creationId xmlns:a16="http://schemas.microsoft.com/office/drawing/2014/main" id="{02313092-AEC7-BC24-1102-E4D5E914EE12}"/>
              </a:ext>
            </a:extLst>
          </p:cNvPr>
          <p:cNvSpPr txBox="1">
            <a:spLocks/>
          </p:cNvSpPr>
          <p:nvPr/>
        </p:nvSpPr>
        <p:spPr>
          <a:xfrm>
            <a:off x="9557356" y="503134"/>
            <a:ext cx="1464605" cy="568039"/>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Kanban</a:t>
            </a:r>
            <a:endParaRPr lang="en-US" sz="4000" dirty="0">
              <a:solidFill>
                <a:schemeClr val="bg1"/>
              </a:solidFill>
            </a:endParaRPr>
          </a:p>
        </p:txBody>
      </p:sp>
      <p:pic>
        <p:nvPicPr>
          <p:cNvPr id="2" name="Image 1" descr="Projets IT : tout ce que vous devez savoir sur la méthode Kanban">
            <a:extLst>
              <a:ext uri="{FF2B5EF4-FFF2-40B4-BE49-F238E27FC236}">
                <a16:creationId xmlns:a16="http://schemas.microsoft.com/office/drawing/2014/main" id="{7DC784A2-6E51-0555-A81A-F89CF2DDDB51}"/>
              </a:ext>
            </a:extLst>
          </p:cNvPr>
          <p:cNvPicPr>
            <a:picLocks noChangeAspect="1"/>
          </p:cNvPicPr>
          <p:nvPr/>
        </p:nvPicPr>
        <p:blipFill>
          <a:blip r:embed="rId2"/>
          <a:stretch>
            <a:fillRect/>
          </a:stretch>
        </p:blipFill>
        <p:spPr>
          <a:xfrm>
            <a:off x="141667" y="2128343"/>
            <a:ext cx="4084747" cy="3030608"/>
          </a:xfrm>
          <a:prstGeom prst="rect">
            <a:avLst/>
          </a:prstGeom>
        </p:spPr>
      </p:pic>
      <p:pic>
        <p:nvPicPr>
          <p:cNvPr id="3" name="Image 2" descr="Une image contenant texte, logiciel, Icône d’ordinateur, Page web&#10;&#10;Description générée automatiquement">
            <a:extLst>
              <a:ext uri="{FF2B5EF4-FFF2-40B4-BE49-F238E27FC236}">
                <a16:creationId xmlns:a16="http://schemas.microsoft.com/office/drawing/2014/main" id="{C0CFAC3D-16DA-D19C-6513-429D7A648847}"/>
              </a:ext>
            </a:extLst>
          </p:cNvPr>
          <p:cNvPicPr>
            <a:picLocks noChangeAspect="1"/>
          </p:cNvPicPr>
          <p:nvPr/>
        </p:nvPicPr>
        <p:blipFill>
          <a:blip r:embed="rId3"/>
          <a:stretch>
            <a:fillRect/>
          </a:stretch>
        </p:blipFill>
        <p:spPr>
          <a:xfrm>
            <a:off x="4456090" y="2127210"/>
            <a:ext cx="7325932" cy="3515833"/>
          </a:xfrm>
          <a:prstGeom prst="rect">
            <a:avLst/>
          </a:prstGeom>
        </p:spPr>
      </p:pic>
    </p:spTree>
    <p:extLst>
      <p:ext uri="{BB962C8B-B14F-4D97-AF65-F5344CB8AC3E}">
        <p14:creationId xmlns:p14="http://schemas.microsoft.com/office/powerpoint/2010/main" val="252843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9DE54-8484-A376-7163-033977F400A9}"/>
              </a:ext>
            </a:extLst>
          </p:cNvPr>
          <p:cNvSpPr>
            <a:spLocks noGrp="1"/>
          </p:cNvSpPr>
          <p:nvPr>
            <p:ph type="title"/>
          </p:nvPr>
        </p:nvSpPr>
        <p:spPr>
          <a:xfrm>
            <a:off x="640080" y="325369"/>
            <a:ext cx="4368602" cy="1956841"/>
          </a:xfrm>
        </p:spPr>
        <p:txBody>
          <a:bodyPr anchor="b">
            <a:normAutofit/>
          </a:bodyPr>
          <a:lstStyle/>
          <a:p>
            <a:r>
              <a:rPr lang="fr-FR" sz="5400">
                <a:ea typeface="Calibri Light"/>
                <a:cs typeface="Calibri Light"/>
              </a:rPr>
              <a:t>Création de QRCoffee</a:t>
            </a:r>
          </a:p>
        </p:txBody>
      </p:sp>
      <p:sp>
        <p:nvSpPr>
          <p:cNvPr id="9" name="Content Placeholder 8">
            <a:extLst>
              <a:ext uri="{FF2B5EF4-FFF2-40B4-BE49-F238E27FC236}">
                <a16:creationId xmlns:a16="http://schemas.microsoft.com/office/drawing/2014/main" id="{D965D80A-B6DF-D7BE-6CEA-C5A71E37D9A3}"/>
              </a:ext>
            </a:extLst>
          </p:cNvPr>
          <p:cNvSpPr>
            <a:spLocks noGrp="1"/>
          </p:cNvSpPr>
          <p:nvPr>
            <p:ph idx="1"/>
          </p:nvPr>
        </p:nvSpPr>
        <p:spPr>
          <a:xfrm>
            <a:off x="640080" y="3219881"/>
            <a:ext cx="4243589" cy="3320668"/>
          </a:xfrm>
        </p:spPr>
        <p:txBody>
          <a:bodyPr vert="horz" lIns="91440" tIns="45720" rIns="91440" bIns="45720" rtlCol="0" anchor="t">
            <a:normAutofit/>
          </a:bodyPr>
          <a:lstStyle/>
          <a:p>
            <a:pPr marL="0" indent="0">
              <a:buNone/>
            </a:pPr>
            <a:r>
              <a:rPr lang="en-US" sz="2400" b="1" dirty="0">
                <a:ea typeface="+mn-lt"/>
                <a:cs typeface="+mn-lt"/>
              </a:rPr>
              <a:t>Ensemble, trois </a:t>
            </a:r>
            <a:r>
              <a:rPr lang="en-US" sz="2400" b="1" dirty="0" err="1">
                <a:ea typeface="+mn-lt"/>
                <a:cs typeface="+mn-lt"/>
              </a:rPr>
              <a:t>passionnés</a:t>
            </a:r>
            <a:r>
              <a:rPr lang="en-US" sz="2400" b="1" dirty="0">
                <a:ea typeface="+mn-lt"/>
                <a:cs typeface="+mn-lt"/>
              </a:rPr>
              <a:t> de </a:t>
            </a:r>
            <a:r>
              <a:rPr lang="en-US" sz="2400" b="1" dirty="0" err="1">
                <a:ea typeface="+mn-lt"/>
                <a:cs typeface="+mn-lt"/>
              </a:rPr>
              <a:t>technologie</a:t>
            </a:r>
            <a:r>
              <a:rPr lang="en-US" sz="2400" b="1" dirty="0">
                <a:ea typeface="+mn-lt"/>
                <a:cs typeface="+mn-lt"/>
              </a:rPr>
              <a:t> et du web </a:t>
            </a:r>
            <a:r>
              <a:rPr lang="en-US" sz="2400" b="1" dirty="0" err="1">
                <a:ea typeface="+mn-lt"/>
                <a:cs typeface="+mn-lt"/>
              </a:rPr>
              <a:t>ont</a:t>
            </a:r>
            <a:r>
              <a:rPr lang="en-US" sz="2400" b="1" dirty="0">
                <a:ea typeface="+mn-lt"/>
                <a:cs typeface="+mn-lt"/>
              </a:rPr>
              <a:t> </a:t>
            </a:r>
            <a:r>
              <a:rPr lang="en-US" sz="2400" b="1" dirty="0" err="1">
                <a:ea typeface="+mn-lt"/>
                <a:cs typeface="+mn-lt"/>
              </a:rPr>
              <a:t>donné</a:t>
            </a:r>
            <a:r>
              <a:rPr lang="en-US" sz="2400" b="1" dirty="0">
                <a:ea typeface="+mn-lt"/>
                <a:cs typeface="+mn-lt"/>
              </a:rPr>
              <a:t> vie à QRCoffee</a:t>
            </a:r>
            <a:endParaRPr lang="fr-FR" sz="2400" dirty="0">
              <a:ea typeface="+mn-lt"/>
              <a:cs typeface="+mn-lt"/>
            </a:endParaRPr>
          </a:p>
        </p:txBody>
      </p:sp>
      <p:sp>
        <p:nvSpPr>
          <p:cNvPr id="4" name="Espace réservé du numéro de diapositive 3">
            <a:extLst>
              <a:ext uri="{FF2B5EF4-FFF2-40B4-BE49-F238E27FC236}">
                <a16:creationId xmlns:a16="http://schemas.microsoft.com/office/drawing/2014/main" id="{68A3A5A5-94B3-A5A8-92CA-F6C8B7E0B2D6}"/>
              </a:ext>
            </a:extLst>
          </p:cNvPr>
          <p:cNvSpPr>
            <a:spLocks noGrp="1"/>
          </p:cNvSpPr>
          <p:nvPr>
            <p:ph type="sldNum" sz="quarter" idx="12"/>
          </p:nvPr>
        </p:nvSpPr>
        <p:spPr>
          <a:xfrm>
            <a:off x="10439400" y="6356350"/>
            <a:ext cx="914400" cy="365125"/>
          </a:xfrm>
        </p:spPr>
        <p:txBody>
          <a:bodyPr>
            <a:normAutofit/>
          </a:bodyPr>
          <a:lstStyle/>
          <a:p>
            <a:pPr>
              <a:spcAft>
                <a:spcPts val="600"/>
              </a:spcAft>
            </a:pPr>
            <a:fld id="{99BE9819-6BCD-4367-9A9F-E6A340DA28C3}" type="slidenum">
              <a:rPr lang="fr-FR">
                <a:solidFill>
                  <a:srgbClr val="FFFFFF"/>
                </a:solidFill>
              </a:rPr>
              <a:pPr>
                <a:spcAft>
                  <a:spcPts val="600"/>
                </a:spcAft>
              </a:pPr>
              <a:t>3</a:t>
            </a:fld>
            <a:endParaRPr lang="fr-FR">
              <a:solidFill>
                <a:srgbClr val="FFFFFF"/>
              </a:solidFill>
            </a:endParaRPr>
          </a:p>
        </p:txBody>
      </p:sp>
      <p:pic>
        <p:nvPicPr>
          <p:cNvPr id="5" name="Espace réservé du contenu 4" descr="Une image contenant personne, doigt, ongle, feuille&#10;&#10;Description générée automatiquement">
            <a:extLst>
              <a:ext uri="{FF2B5EF4-FFF2-40B4-BE49-F238E27FC236}">
                <a16:creationId xmlns:a16="http://schemas.microsoft.com/office/drawing/2014/main" id="{0E8DC27B-F703-CCC8-ABA6-8C74D1089521}"/>
              </a:ext>
            </a:extLst>
          </p:cNvPr>
          <p:cNvPicPr>
            <a:picLocks noChangeAspect="1"/>
          </p:cNvPicPr>
          <p:nvPr/>
        </p:nvPicPr>
        <p:blipFill rotWithShape="1">
          <a:blip r:embed="rId2"/>
          <a:srcRect l="27561" r="265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Espace réservé du numéro de diapositive 3">
            <a:extLst>
              <a:ext uri="{FF2B5EF4-FFF2-40B4-BE49-F238E27FC236}">
                <a16:creationId xmlns:a16="http://schemas.microsoft.com/office/drawing/2014/main" id="{6915A0F1-5EEB-04BE-7472-AF40DB1A4B5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BE9819-6BCD-4367-9A9F-E6A340DA28C3}" type="slidenum">
              <a:rPr lang="fr-FR" smtClean="0"/>
              <a:pPr/>
              <a:t>3</a:t>
            </a:fld>
            <a:endParaRPr lang="fr-FR" dirty="0"/>
          </a:p>
        </p:txBody>
      </p:sp>
    </p:spTree>
    <p:extLst>
      <p:ext uri="{BB962C8B-B14F-4D97-AF65-F5344CB8AC3E}">
        <p14:creationId xmlns:p14="http://schemas.microsoft.com/office/powerpoint/2010/main" val="1234539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fr-FR" sz="4000" dirty="0">
                <a:solidFill>
                  <a:schemeClr val="bg1"/>
                </a:solidFill>
              </a:rPr>
              <a:t>Architecture de l'application</a:t>
            </a:r>
            <a:endParaRPr lang="en-US" sz="4000" kern="1200" dirty="0">
              <a:solidFill>
                <a:schemeClr val="bg1"/>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30</a:t>
            </a:fld>
            <a:endParaRPr lang="en-US" sz="1100">
              <a:solidFill>
                <a:schemeClr val="tx1">
                  <a:lumMod val="50000"/>
                  <a:lumOff val="50000"/>
                </a:schemeClr>
              </a:solidFill>
            </a:endParaRPr>
          </a:p>
        </p:txBody>
      </p:sp>
      <p:sp>
        <p:nvSpPr>
          <p:cNvPr id="5" name="Titre 1">
            <a:extLst>
              <a:ext uri="{FF2B5EF4-FFF2-40B4-BE49-F238E27FC236}">
                <a16:creationId xmlns:a16="http://schemas.microsoft.com/office/drawing/2014/main" id="{02313092-AEC7-BC24-1102-E4D5E914EE12}"/>
              </a:ext>
            </a:extLst>
          </p:cNvPr>
          <p:cNvSpPr txBox="1">
            <a:spLocks/>
          </p:cNvSpPr>
          <p:nvPr/>
        </p:nvSpPr>
        <p:spPr>
          <a:xfrm>
            <a:off x="9557356" y="503134"/>
            <a:ext cx="1464605" cy="5680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Front</a:t>
            </a:r>
            <a:endParaRPr lang="fr-FR" sz="4000" dirty="0">
              <a:solidFill>
                <a:schemeClr val="bg1"/>
              </a:solidFill>
              <a:cs typeface="Calibri Light"/>
            </a:endParaRPr>
          </a:p>
        </p:txBody>
      </p:sp>
      <p:pic>
        <p:nvPicPr>
          <p:cNvPr id="2" name="Image 1" descr="Une image contenant Graphique, Police, logo, symbole&#10;&#10;Description générée automatiquement">
            <a:extLst>
              <a:ext uri="{FF2B5EF4-FFF2-40B4-BE49-F238E27FC236}">
                <a16:creationId xmlns:a16="http://schemas.microsoft.com/office/drawing/2014/main" id="{4AEA0F1F-AFC1-149D-1DB3-108EFA3712B2}"/>
              </a:ext>
            </a:extLst>
          </p:cNvPr>
          <p:cNvPicPr>
            <a:picLocks noChangeAspect="1"/>
          </p:cNvPicPr>
          <p:nvPr/>
        </p:nvPicPr>
        <p:blipFill>
          <a:blip r:embed="rId2"/>
          <a:stretch>
            <a:fillRect/>
          </a:stretch>
        </p:blipFill>
        <p:spPr>
          <a:xfrm>
            <a:off x="4506686" y="1711309"/>
            <a:ext cx="3178628" cy="2088274"/>
          </a:xfrm>
          <a:prstGeom prst="rect">
            <a:avLst/>
          </a:prstGeom>
        </p:spPr>
      </p:pic>
      <p:pic>
        <p:nvPicPr>
          <p:cNvPr id="3" name="Image 2" descr="Une image contenant Police, symbole, logo, Graphique&#10;&#10;Description générée automatiquement">
            <a:extLst>
              <a:ext uri="{FF2B5EF4-FFF2-40B4-BE49-F238E27FC236}">
                <a16:creationId xmlns:a16="http://schemas.microsoft.com/office/drawing/2014/main" id="{E9C0C449-3EEC-9595-E4AD-4CF63C21005D}"/>
              </a:ext>
            </a:extLst>
          </p:cNvPr>
          <p:cNvPicPr>
            <a:picLocks noChangeAspect="1"/>
          </p:cNvPicPr>
          <p:nvPr/>
        </p:nvPicPr>
        <p:blipFill>
          <a:blip r:embed="rId3"/>
          <a:stretch>
            <a:fillRect/>
          </a:stretch>
        </p:blipFill>
        <p:spPr>
          <a:xfrm>
            <a:off x="519793" y="4410357"/>
            <a:ext cx="1681843" cy="1330215"/>
          </a:xfrm>
          <a:prstGeom prst="rect">
            <a:avLst/>
          </a:prstGeom>
        </p:spPr>
      </p:pic>
      <p:pic>
        <p:nvPicPr>
          <p:cNvPr id="6" name="Image 5" descr="Une image contenant logo, Police, symbole, Graphique&#10;&#10;Description générée automatiquement">
            <a:extLst>
              <a:ext uri="{FF2B5EF4-FFF2-40B4-BE49-F238E27FC236}">
                <a16:creationId xmlns:a16="http://schemas.microsoft.com/office/drawing/2014/main" id="{7D5381F6-E5A9-1843-1CCA-0E5EA565C1A0}"/>
              </a:ext>
            </a:extLst>
          </p:cNvPr>
          <p:cNvPicPr>
            <a:picLocks noChangeAspect="1"/>
          </p:cNvPicPr>
          <p:nvPr/>
        </p:nvPicPr>
        <p:blipFill>
          <a:blip r:embed="rId4"/>
          <a:stretch>
            <a:fillRect/>
          </a:stretch>
        </p:blipFill>
        <p:spPr>
          <a:xfrm>
            <a:off x="2649310" y="4394933"/>
            <a:ext cx="1613808" cy="1367867"/>
          </a:xfrm>
          <a:prstGeom prst="rect">
            <a:avLst/>
          </a:prstGeom>
        </p:spPr>
      </p:pic>
      <p:cxnSp>
        <p:nvCxnSpPr>
          <p:cNvPr id="10" name="Connecteur droit avec flèche 9">
            <a:extLst>
              <a:ext uri="{FF2B5EF4-FFF2-40B4-BE49-F238E27FC236}">
                <a16:creationId xmlns:a16="http://schemas.microsoft.com/office/drawing/2014/main" id="{9742D05E-A222-CB67-9CCF-B31570336165}"/>
              </a:ext>
            </a:extLst>
          </p:cNvPr>
          <p:cNvCxnSpPr/>
          <p:nvPr/>
        </p:nvCxnSpPr>
        <p:spPr>
          <a:xfrm flipH="1">
            <a:off x="1414259" y="2843255"/>
            <a:ext cx="3805259" cy="1265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17D6F1F-3020-00DF-02FF-CE8265C294BA}"/>
              </a:ext>
            </a:extLst>
          </p:cNvPr>
          <p:cNvCxnSpPr/>
          <p:nvPr/>
        </p:nvCxnSpPr>
        <p:spPr>
          <a:xfrm flipH="1">
            <a:off x="3475741" y="2850058"/>
            <a:ext cx="1730171" cy="12589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e 17">
            <a:extLst>
              <a:ext uri="{FF2B5EF4-FFF2-40B4-BE49-F238E27FC236}">
                <a16:creationId xmlns:a16="http://schemas.microsoft.com/office/drawing/2014/main" id="{82AFB8E3-D036-E32F-E256-4BC6B4FC88CC}"/>
              </a:ext>
            </a:extLst>
          </p:cNvPr>
          <p:cNvGrpSpPr/>
          <p:nvPr/>
        </p:nvGrpSpPr>
        <p:grpSpPr>
          <a:xfrm>
            <a:off x="6826312" y="2959510"/>
            <a:ext cx="2743200" cy="2912458"/>
            <a:chOff x="5595257" y="2983285"/>
            <a:chExt cx="2743200" cy="2912458"/>
          </a:xfrm>
        </p:grpSpPr>
        <p:pic>
          <p:nvPicPr>
            <p:cNvPr id="7" name="Image 6" descr="Une image contenant Police, Graphique, logo, conception&#10;&#10;Description générée automatiquement">
              <a:extLst>
                <a:ext uri="{FF2B5EF4-FFF2-40B4-BE49-F238E27FC236}">
                  <a16:creationId xmlns:a16="http://schemas.microsoft.com/office/drawing/2014/main" id="{845CA857-C15B-4D65-9C03-CE6F8BF7C751}"/>
                </a:ext>
              </a:extLst>
            </p:cNvPr>
            <p:cNvPicPr>
              <a:picLocks noChangeAspect="1"/>
            </p:cNvPicPr>
            <p:nvPr/>
          </p:nvPicPr>
          <p:blipFill>
            <a:blip r:embed="rId5"/>
            <a:stretch>
              <a:fillRect/>
            </a:stretch>
          </p:blipFill>
          <p:spPr>
            <a:xfrm>
              <a:off x="5595257" y="4853900"/>
              <a:ext cx="2743200" cy="1041843"/>
            </a:xfrm>
            <a:prstGeom prst="rect">
              <a:avLst/>
            </a:prstGeom>
          </p:spPr>
        </p:pic>
        <p:cxnSp>
          <p:nvCxnSpPr>
            <p:cNvPr id="15" name="Connecteur droit avec flèche 14">
              <a:extLst>
                <a:ext uri="{FF2B5EF4-FFF2-40B4-BE49-F238E27FC236}">
                  <a16:creationId xmlns:a16="http://schemas.microsoft.com/office/drawing/2014/main" id="{CF7E3E0B-7F5C-FE7A-DA84-A78DC9E512B6}"/>
                </a:ext>
              </a:extLst>
            </p:cNvPr>
            <p:cNvCxnSpPr>
              <a:cxnSpLocks/>
            </p:cNvCxnSpPr>
            <p:nvPr/>
          </p:nvCxnSpPr>
          <p:spPr>
            <a:xfrm>
              <a:off x="6049945" y="2983285"/>
              <a:ext cx="1507939" cy="16700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066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fr-FR" sz="4000" dirty="0">
                <a:solidFill>
                  <a:schemeClr val="bg1"/>
                </a:solidFill>
              </a:rPr>
              <a:t>Architecture de l'application</a:t>
            </a:r>
            <a:endParaRPr lang="en-US" sz="4000" kern="1200" dirty="0">
              <a:solidFill>
                <a:schemeClr val="bg1"/>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31</a:t>
            </a:fld>
            <a:endParaRPr lang="en-US" sz="1100">
              <a:solidFill>
                <a:schemeClr val="tx1">
                  <a:lumMod val="50000"/>
                  <a:lumOff val="50000"/>
                </a:schemeClr>
              </a:solidFill>
            </a:endParaRPr>
          </a:p>
        </p:txBody>
      </p:sp>
      <p:sp>
        <p:nvSpPr>
          <p:cNvPr id="5" name="Titre 1">
            <a:extLst>
              <a:ext uri="{FF2B5EF4-FFF2-40B4-BE49-F238E27FC236}">
                <a16:creationId xmlns:a16="http://schemas.microsoft.com/office/drawing/2014/main" id="{02313092-AEC7-BC24-1102-E4D5E914EE12}"/>
              </a:ext>
            </a:extLst>
          </p:cNvPr>
          <p:cNvSpPr txBox="1">
            <a:spLocks/>
          </p:cNvSpPr>
          <p:nvPr/>
        </p:nvSpPr>
        <p:spPr>
          <a:xfrm>
            <a:off x="9557356" y="503134"/>
            <a:ext cx="1464605" cy="5680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Back</a:t>
            </a:r>
            <a:endParaRPr lang="en-US" sz="4000" dirty="0">
              <a:solidFill>
                <a:schemeClr val="bg1"/>
              </a:solidFill>
            </a:endParaRPr>
          </a:p>
        </p:txBody>
      </p:sp>
      <p:pic>
        <p:nvPicPr>
          <p:cNvPr id="3" name="Image 2" descr="Une image contenant Graphique, conception&#10;&#10;Description générée automatiquement">
            <a:extLst>
              <a:ext uri="{FF2B5EF4-FFF2-40B4-BE49-F238E27FC236}">
                <a16:creationId xmlns:a16="http://schemas.microsoft.com/office/drawing/2014/main" id="{A850027F-8087-F48C-CF97-D1AB12A0D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89" y="4190693"/>
            <a:ext cx="2733675" cy="1666875"/>
          </a:xfrm>
          <a:prstGeom prst="rect">
            <a:avLst/>
          </a:prstGeom>
        </p:spPr>
      </p:pic>
      <p:pic>
        <p:nvPicPr>
          <p:cNvPr id="8" name="Graphique 7">
            <a:extLst>
              <a:ext uri="{FF2B5EF4-FFF2-40B4-BE49-F238E27FC236}">
                <a16:creationId xmlns:a16="http://schemas.microsoft.com/office/drawing/2014/main" id="{94629C0B-1A1B-272F-4E31-32D457375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93" y="1960681"/>
            <a:ext cx="5488358" cy="1413252"/>
          </a:xfrm>
          <a:prstGeom prst="rect">
            <a:avLst/>
          </a:prstGeom>
        </p:spPr>
      </p:pic>
      <p:pic>
        <p:nvPicPr>
          <p:cNvPr id="10" name="Graphique 9">
            <a:extLst>
              <a:ext uri="{FF2B5EF4-FFF2-40B4-BE49-F238E27FC236}">
                <a16:creationId xmlns:a16="http://schemas.microsoft.com/office/drawing/2014/main" id="{9911244D-6599-128A-19BB-527F58A60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7072" y="4262925"/>
            <a:ext cx="4156362" cy="1048520"/>
          </a:xfrm>
          <a:prstGeom prst="rect">
            <a:avLst/>
          </a:prstGeom>
        </p:spPr>
      </p:pic>
      <p:pic>
        <p:nvPicPr>
          <p:cNvPr id="6" name="Image 5">
            <a:extLst>
              <a:ext uri="{FF2B5EF4-FFF2-40B4-BE49-F238E27FC236}">
                <a16:creationId xmlns:a16="http://schemas.microsoft.com/office/drawing/2014/main" id="{F3110B68-5E5E-9ACC-4D8F-E9FB677ADD23}"/>
              </a:ext>
            </a:extLst>
          </p:cNvPr>
          <p:cNvPicPr>
            <a:picLocks noChangeAspect="1"/>
          </p:cNvPicPr>
          <p:nvPr/>
        </p:nvPicPr>
        <p:blipFill>
          <a:blip r:embed="rId7"/>
          <a:stretch>
            <a:fillRect/>
          </a:stretch>
        </p:blipFill>
        <p:spPr>
          <a:xfrm>
            <a:off x="9088780" y="2301161"/>
            <a:ext cx="1928027" cy="3429297"/>
          </a:xfrm>
          <a:prstGeom prst="rect">
            <a:avLst/>
          </a:prstGeom>
        </p:spPr>
      </p:pic>
      <p:cxnSp>
        <p:nvCxnSpPr>
          <p:cNvPr id="9" name="Connecteur droit avec flèche 8">
            <a:extLst>
              <a:ext uri="{FF2B5EF4-FFF2-40B4-BE49-F238E27FC236}">
                <a16:creationId xmlns:a16="http://schemas.microsoft.com/office/drawing/2014/main" id="{BD6C7E37-6CB5-E491-D0CD-16549B659C31}"/>
              </a:ext>
            </a:extLst>
          </p:cNvPr>
          <p:cNvCxnSpPr>
            <a:stCxn id="8" idx="2"/>
            <a:endCxn id="3" idx="0"/>
          </p:cNvCxnSpPr>
          <p:nvPr/>
        </p:nvCxnSpPr>
        <p:spPr>
          <a:xfrm flipH="1">
            <a:off x="1734027" y="3373933"/>
            <a:ext cx="1873045" cy="81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4977396-D132-03FF-1D02-841544108981}"/>
              </a:ext>
            </a:extLst>
          </p:cNvPr>
          <p:cNvCxnSpPr>
            <a:cxnSpLocks/>
            <a:stCxn id="8" idx="2"/>
            <a:endCxn id="10" idx="0"/>
          </p:cNvCxnSpPr>
          <p:nvPr/>
        </p:nvCxnSpPr>
        <p:spPr>
          <a:xfrm>
            <a:off x="3607072" y="3373933"/>
            <a:ext cx="2078181" cy="88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0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1001277" y="207553"/>
            <a:ext cx="6126302" cy="1159200"/>
          </a:xfrm>
        </p:spPr>
        <p:txBody>
          <a:bodyPr vert="horz" lIns="91440" tIns="45720" rIns="91440" bIns="45720" rtlCol="0" anchor="ctr">
            <a:normAutofit fontScale="90000"/>
          </a:bodyPr>
          <a:lstStyle/>
          <a:p>
            <a:r>
              <a:rPr lang="fr-FR" sz="4000" dirty="0">
                <a:solidFill>
                  <a:schemeClr val="bg1"/>
                </a:solidFill>
              </a:rPr>
              <a:t>Mise en place de l'hébergement</a:t>
            </a:r>
            <a:endParaRPr lang="en-US" sz="4000" kern="1200" dirty="0">
              <a:solidFill>
                <a:schemeClr val="bg1"/>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32</a:t>
            </a:fld>
            <a:endParaRPr lang="en-US" sz="1100">
              <a:solidFill>
                <a:schemeClr val="tx1">
                  <a:lumMod val="50000"/>
                  <a:lumOff val="50000"/>
                </a:schemeClr>
              </a:solidFill>
            </a:endParaRPr>
          </a:p>
        </p:txBody>
      </p:sp>
      <p:sp>
        <p:nvSpPr>
          <p:cNvPr id="5" name="Titre 1">
            <a:extLst>
              <a:ext uri="{FF2B5EF4-FFF2-40B4-BE49-F238E27FC236}">
                <a16:creationId xmlns:a16="http://schemas.microsoft.com/office/drawing/2014/main" id="{02313092-AEC7-BC24-1102-E4D5E914EE12}"/>
              </a:ext>
            </a:extLst>
          </p:cNvPr>
          <p:cNvSpPr txBox="1">
            <a:spLocks/>
          </p:cNvSpPr>
          <p:nvPr/>
        </p:nvSpPr>
        <p:spPr>
          <a:xfrm>
            <a:off x="9557356" y="503134"/>
            <a:ext cx="1464605" cy="5680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Front</a:t>
            </a:r>
            <a:endParaRPr lang="en-US" sz="4000" dirty="0">
              <a:solidFill>
                <a:schemeClr val="bg1"/>
              </a:solidFill>
            </a:endParaRPr>
          </a:p>
        </p:txBody>
      </p:sp>
      <p:pic>
        <p:nvPicPr>
          <p:cNvPr id="2" name="Graphique 2">
            <a:extLst>
              <a:ext uri="{FF2B5EF4-FFF2-40B4-BE49-F238E27FC236}">
                <a16:creationId xmlns:a16="http://schemas.microsoft.com/office/drawing/2014/main" id="{C7B53F95-9197-0936-68AE-AFF49CC08C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7730" y="1957602"/>
            <a:ext cx="5296535" cy="701040"/>
          </a:xfrm>
          <a:prstGeom prst="rect">
            <a:avLst/>
          </a:prstGeom>
        </p:spPr>
      </p:pic>
      <p:cxnSp>
        <p:nvCxnSpPr>
          <p:cNvPr id="7" name="Connecteur droit avec flèche 6">
            <a:extLst>
              <a:ext uri="{FF2B5EF4-FFF2-40B4-BE49-F238E27FC236}">
                <a16:creationId xmlns:a16="http://schemas.microsoft.com/office/drawing/2014/main" id="{F50A5EEE-3958-B313-D03F-2051A0EF1493}"/>
              </a:ext>
            </a:extLst>
          </p:cNvPr>
          <p:cNvCxnSpPr>
            <a:cxnSpLocks/>
            <a:stCxn id="2" idx="2"/>
            <a:endCxn id="9" idx="0"/>
          </p:cNvCxnSpPr>
          <p:nvPr/>
        </p:nvCxnSpPr>
        <p:spPr>
          <a:xfrm flipH="1">
            <a:off x="2658629" y="2658642"/>
            <a:ext cx="3437369" cy="13414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E6C1206-184F-F1E5-B25C-0626EA0729D4}"/>
              </a:ext>
            </a:extLst>
          </p:cNvPr>
          <p:cNvSpPr txBox="1"/>
          <p:nvPr/>
        </p:nvSpPr>
        <p:spPr>
          <a:xfrm>
            <a:off x="1752772" y="4000073"/>
            <a:ext cx="1811714" cy="646331"/>
          </a:xfrm>
          <a:prstGeom prst="rect">
            <a:avLst/>
          </a:prstGeom>
          <a:noFill/>
        </p:spPr>
        <p:txBody>
          <a:bodyPr wrap="none" rtlCol="0">
            <a:spAutoFit/>
          </a:bodyPr>
          <a:lstStyle/>
          <a:p>
            <a:pPr algn="ctr"/>
            <a:r>
              <a:rPr lang="fr-FR" dirty="0"/>
              <a:t>Nom de domaine</a:t>
            </a:r>
          </a:p>
          <a:p>
            <a:pPr algn="ctr"/>
            <a:r>
              <a:rPr lang="fr-FR" dirty="0"/>
              <a:t>qrcoffee.fr</a:t>
            </a:r>
          </a:p>
        </p:txBody>
      </p:sp>
      <p:cxnSp>
        <p:nvCxnSpPr>
          <p:cNvPr id="24" name="Connecteur droit avec flèche 23">
            <a:extLst>
              <a:ext uri="{FF2B5EF4-FFF2-40B4-BE49-F238E27FC236}">
                <a16:creationId xmlns:a16="http://schemas.microsoft.com/office/drawing/2014/main" id="{48233E49-E46E-22AB-7F91-D11E0BBC8E3C}"/>
              </a:ext>
            </a:extLst>
          </p:cNvPr>
          <p:cNvCxnSpPr>
            <a:cxnSpLocks/>
            <a:stCxn id="2" idx="2"/>
            <a:endCxn id="28" idx="0"/>
          </p:cNvCxnSpPr>
          <p:nvPr/>
        </p:nvCxnSpPr>
        <p:spPr>
          <a:xfrm>
            <a:off x="6095998" y="2658642"/>
            <a:ext cx="7978" cy="1479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87F4C62D-3420-E3DB-6A41-9F2AD9378B32}"/>
              </a:ext>
            </a:extLst>
          </p:cNvPr>
          <p:cNvSpPr txBox="1"/>
          <p:nvPr/>
        </p:nvSpPr>
        <p:spPr>
          <a:xfrm>
            <a:off x="5216842" y="4138572"/>
            <a:ext cx="1774267" cy="369332"/>
          </a:xfrm>
          <a:prstGeom prst="rect">
            <a:avLst/>
          </a:prstGeom>
          <a:noFill/>
        </p:spPr>
        <p:txBody>
          <a:bodyPr wrap="none" rtlCol="0">
            <a:spAutoFit/>
          </a:bodyPr>
          <a:lstStyle/>
          <a:p>
            <a:pPr algn="ctr"/>
            <a:r>
              <a:rPr lang="fr-FR" dirty="0"/>
              <a:t>Serveur </a:t>
            </a:r>
            <a:r>
              <a:rPr lang="fr-FR" dirty="0" err="1"/>
              <a:t>webMail</a:t>
            </a:r>
            <a:endParaRPr lang="fr-FR" dirty="0"/>
          </a:p>
        </p:txBody>
      </p:sp>
      <p:cxnSp>
        <p:nvCxnSpPr>
          <p:cNvPr id="31" name="Connecteur droit avec flèche 30">
            <a:extLst>
              <a:ext uri="{FF2B5EF4-FFF2-40B4-BE49-F238E27FC236}">
                <a16:creationId xmlns:a16="http://schemas.microsoft.com/office/drawing/2014/main" id="{206A20C4-5B4B-B8B8-70CE-0DDAD0BCCC16}"/>
              </a:ext>
            </a:extLst>
          </p:cNvPr>
          <p:cNvCxnSpPr>
            <a:cxnSpLocks/>
            <a:stCxn id="2" idx="2"/>
            <a:endCxn id="34" idx="0"/>
          </p:cNvCxnSpPr>
          <p:nvPr/>
        </p:nvCxnSpPr>
        <p:spPr>
          <a:xfrm>
            <a:off x="6095998" y="2658642"/>
            <a:ext cx="3445347" cy="1479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96B6398-445A-5FF2-8130-4793CC8C08F0}"/>
              </a:ext>
            </a:extLst>
          </p:cNvPr>
          <p:cNvSpPr txBox="1"/>
          <p:nvPr/>
        </p:nvSpPr>
        <p:spPr>
          <a:xfrm>
            <a:off x="7658842" y="4138572"/>
            <a:ext cx="3765005" cy="369332"/>
          </a:xfrm>
          <a:prstGeom prst="rect">
            <a:avLst/>
          </a:prstGeom>
          <a:noFill/>
        </p:spPr>
        <p:txBody>
          <a:bodyPr wrap="none" rtlCol="0">
            <a:spAutoFit/>
          </a:bodyPr>
          <a:lstStyle/>
          <a:p>
            <a:pPr algn="ctr"/>
            <a:r>
              <a:rPr lang="fr-FR" dirty="0"/>
              <a:t>Hébergement de l’interface utilisateur</a:t>
            </a:r>
          </a:p>
        </p:txBody>
      </p:sp>
      <p:pic>
        <p:nvPicPr>
          <p:cNvPr id="37" name="Image 36">
            <a:extLst>
              <a:ext uri="{FF2B5EF4-FFF2-40B4-BE49-F238E27FC236}">
                <a16:creationId xmlns:a16="http://schemas.microsoft.com/office/drawing/2014/main" id="{56B0EA76-ABC6-00A5-FB9D-3A555F64BE7C}"/>
              </a:ext>
            </a:extLst>
          </p:cNvPr>
          <p:cNvPicPr>
            <a:picLocks noChangeAspect="1"/>
          </p:cNvPicPr>
          <p:nvPr/>
        </p:nvPicPr>
        <p:blipFill>
          <a:blip r:embed="rId4"/>
          <a:stretch>
            <a:fillRect/>
          </a:stretch>
        </p:blipFill>
        <p:spPr>
          <a:xfrm>
            <a:off x="1127752" y="4721432"/>
            <a:ext cx="3061754" cy="1705145"/>
          </a:xfrm>
          <a:prstGeom prst="rect">
            <a:avLst/>
          </a:prstGeom>
        </p:spPr>
      </p:pic>
      <p:pic>
        <p:nvPicPr>
          <p:cNvPr id="43" name="Image 42" descr="Une image contenant capture d’écran, ligne, Graphique, Rectangle&#10;&#10;Description générée automatiquement">
            <a:extLst>
              <a:ext uri="{FF2B5EF4-FFF2-40B4-BE49-F238E27FC236}">
                <a16:creationId xmlns:a16="http://schemas.microsoft.com/office/drawing/2014/main" id="{C94837D8-71E4-59BD-F2A8-AE6BE7B8A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329" y="4802358"/>
            <a:ext cx="1543291" cy="1543291"/>
          </a:xfrm>
          <a:prstGeom prst="rect">
            <a:avLst/>
          </a:prstGeom>
        </p:spPr>
      </p:pic>
      <p:pic>
        <p:nvPicPr>
          <p:cNvPr id="44" name="Image 43" descr="Une image contenant texte, capture d’écran, logiciel, Logiciel multimédia&#10;&#10;Description générée automatiquement">
            <a:extLst>
              <a:ext uri="{FF2B5EF4-FFF2-40B4-BE49-F238E27FC236}">
                <a16:creationId xmlns:a16="http://schemas.microsoft.com/office/drawing/2014/main" id="{6580C5BF-4596-7D4D-72B6-2800E47B2C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6003" y="4721433"/>
            <a:ext cx="3642698" cy="1705144"/>
          </a:xfrm>
          <a:prstGeom prst="rect">
            <a:avLst/>
          </a:prstGeom>
        </p:spPr>
      </p:pic>
    </p:spTree>
    <p:extLst>
      <p:ext uri="{BB962C8B-B14F-4D97-AF65-F5344CB8AC3E}">
        <p14:creationId xmlns:p14="http://schemas.microsoft.com/office/powerpoint/2010/main" val="1842209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1001277" y="207553"/>
            <a:ext cx="6126302" cy="1159200"/>
          </a:xfrm>
        </p:spPr>
        <p:txBody>
          <a:bodyPr vert="horz" lIns="91440" tIns="45720" rIns="91440" bIns="45720" rtlCol="0" anchor="ctr">
            <a:normAutofit fontScale="90000"/>
          </a:bodyPr>
          <a:lstStyle/>
          <a:p>
            <a:r>
              <a:rPr lang="fr-FR" sz="4000" dirty="0">
                <a:solidFill>
                  <a:schemeClr val="bg1"/>
                </a:solidFill>
              </a:rPr>
              <a:t>Mise en place de l'hébergement</a:t>
            </a:r>
            <a:endParaRPr lang="en-US" sz="4000" kern="1200" dirty="0">
              <a:solidFill>
                <a:schemeClr val="bg1"/>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33</a:t>
            </a:fld>
            <a:endParaRPr lang="en-US" sz="1100">
              <a:solidFill>
                <a:schemeClr val="tx1">
                  <a:lumMod val="50000"/>
                  <a:lumOff val="50000"/>
                </a:schemeClr>
              </a:solidFill>
            </a:endParaRPr>
          </a:p>
        </p:txBody>
      </p:sp>
      <p:sp>
        <p:nvSpPr>
          <p:cNvPr id="5" name="Titre 1">
            <a:extLst>
              <a:ext uri="{FF2B5EF4-FFF2-40B4-BE49-F238E27FC236}">
                <a16:creationId xmlns:a16="http://schemas.microsoft.com/office/drawing/2014/main" id="{02313092-AEC7-BC24-1102-E4D5E914EE12}"/>
              </a:ext>
            </a:extLst>
          </p:cNvPr>
          <p:cNvSpPr txBox="1">
            <a:spLocks/>
          </p:cNvSpPr>
          <p:nvPr/>
        </p:nvSpPr>
        <p:spPr>
          <a:xfrm>
            <a:off x="9557356" y="503134"/>
            <a:ext cx="1464605" cy="5680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Back</a:t>
            </a:r>
            <a:endParaRPr lang="en-US" sz="4000" dirty="0">
              <a:solidFill>
                <a:schemeClr val="bg1"/>
              </a:solidFill>
            </a:endParaRPr>
          </a:p>
        </p:txBody>
      </p:sp>
      <p:pic>
        <p:nvPicPr>
          <p:cNvPr id="1026" name="Picture 2" descr="Order a VPS - PulseHeberg">
            <a:extLst>
              <a:ext uri="{FF2B5EF4-FFF2-40B4-BE49-F238E27FC236}">
                <a16:creationId xmlns:a16="http://schemas.microsoft.com/office/drawing/2014/main" id="{8ED665D5-BE25-BBA1-E712-2EA814094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138" y="1764606"/>
            <a:ext cx="4962525" cy="923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ed API (ENS) - ONDA DIAS">
            <a:extLst>
              <a:ext uri="{FF2B5EF4-FFF2-40B4-BE49-F238E27FC236}">
                <a16:creationId xmlns:a16="http://schemas.microsoft.com/office/drawing/2014/main" id="{F912E4A0-4709-588A-585E-3666E193B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68" b="16850"/>
          <a:stretch/>
        </p:blipFill>
        <p:spPr bwMode="auto">
          <a:xfrm>
            <a:off x="3140509" y="3729019"/>
            <a:ext cx="2381250" cy="15759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95822FB5-2FFF-64FA-92BB-4B8F70800082}"/>
              </a:ext>
            </a:extLst>
          </p:cNvPr>
          <p:cNvCxnSpPr>
            <a:cxnSpLocks/>
            <a:stCxn id="1026" idx="2"/>
            <a:endCxn id="1028" idx="0"/>
          </p:cNvCxnSpPr>
          <p:nvPr/>
        </p:nvCxnSpPr>
        <p:spPr>
          <a:xfrm flipH="1">
            <a:off x="4331134" y="2688531"/>
            <a:ext cx="1742267" cy="1040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C573B417-683E-B9EC-890D-EE7D062718DA}"/>
              </a:ext>
            </a:extLst>
          </p:cNvPr>
          <p:cNvCxnSpPr>
            <a:cxnSpLocks/>
            <a:stCxn id="1026" idx="2"/>
          </p:cNvCxnSpPr>
          <p:nvPr/>
        </p:nvCxnSpPr>
        <p:spPr>
          <a:xfrm>
            <a:off x="6073401" y="2688531"/>
            <a:ext cx="2055455" cy="848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e 51">
            <a:extLst>
              <a:ext uri="{FF2B5EF4-FFF2-40B4-BE49-F238E27FC236}">
                <a16:creationId xmlns:a16="http://schemas.microsoft.com/office/drawing/2014/main" id="{4112FFF4-1FB9-30A1-1ADF-A32FA57343F6}"/>
              </a:ext>
            </a:extLst>
          </p:cNvPr>
          <p:cNvGrpSpPr/>
          <p:nvPr/>
        </p:nvGrpSpPr>
        <p:grpSpPr>
          <a:xfrm>
            <a:off x="5795437" y="3604662"/>
            <a:ext cx="5849080" cy="2797792"/>
            <a:chOff x="5172881" y="3711037"/>
            <a:chExt cx="5849080" cy="2797792"/>
          </a:xfrm>
        </p:grpSpPr>
        <p:pic>
          <p:nvPicPr>
            <p:cNvPr id="1034" name="Picture 10">
              <a:extLst>
                <a:ext uri="{FF2B5EF4-FFF2-40B4-BE49-F238E27FC236}">
                  <a16:creationId xmlns:a16="http://schemas.microsoft.com/office/drawing/2014/main" id="{97317F53-F557-FEDC-0884-54487020A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491" y="5183909"/>
              <a:ext cx="1011060" cy="101106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B9A280B9-5F11-790B-73B6-D153750F1EAB}"/>
                </a:ext>
              </a:extLst>
            </p:cNvPr>
            <p:cNvGrpSpPr/>
            <p:nvPr/>
          </p:nvGrpSpPr>
          <p:grpSpPr>
            <a:xfrm>
              <a:off x="5418899" y="3711037"/>
              <a:ext cx="5603062" cy="710381"/>
              <a:chOff x="5861656" y="3429000"/>
              <a:chExt cx="5603062" cy="710381"/>
            </a:xfrm>
          </p:grpSpPr>
          <p:pic>
            <p:nvPicPr>
              <p:cNvPr id="1032" name="Picture 8" descr="Advanced Load Balancer, Web Server, &amp; Reverse Proxy - NGINX">
                <a:extLst>
                  <a:ext uri="{FF2B5EF4-FFF2-40B4-BE49-F238E27FC236}">
                    <a16:creationId xmlns:a16="http://schemas.microsoft.com/office/drawing/2014/main" id="{F0A894EC-82AF-D466-6E25-CDEF69481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1656" y="3429000"/>
                <a:ext cx="2120214" cy="710381"/>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2ED59578-A24C-A259-A940-A3BB0612D355}"/>
                  </a:ext>
                </a:extLst>
              </p:cNvPr>
              <p:cNvSpPr txBox="1"/>
              <p:nvPr/>
            </p:nvSpPr>
            <p:spPr>
              <a:xfrm>
                <a:off x="7981870" y="3553357"/>
                <a:ext cx="3482848" cy="461665"/>
              </a:xfrm>
              <a:prstGeom prst="rect">
                <a:avLst/>
              </a:prstGeom>
              <a:noFill/>
            </p:spPr>
            <p:txBody>
              <a:bodyPr wrap="square">
                <a:spAutoFit/>
              </a:bodyPr>
              <a:lstStyle/>
              <a:p>
                <a:r>
                  <a:rPr lang="fr-FR" sz="2400" b="1" dirty="0">
                    <a:solidFill>
                      <a:schemeClr val="accent6">
                        <a:lumMod val="75000"/>
                      </a:schemeClr>
                    </a:solidFill>
                    <a:latin typeface="Amasis MT Pro Black" panose="020F0502020204030204" pitchFamily="18" charset="0"/>
                  </a:rPr>
                  <a:t>+ </a:t>
                </a:r>
                <a:r>
                  <a:rPr lang="fr-FR" sz="2400" b="1" dirty="0" err="1">
                    <a:solidFill>
                      <a:schemeClr val="accent6">
                        <a:lumMod val="75000"/>
                      </a:schemeClr>
                    </a:solidFill>
                    <a:latin typeface="Amasis MT Pro Black" panose="020F0502020204030204" pitchFamily="18" charset="0"/>
                  </a:rPr>
                  <a:t>A</a:t>
                </a:r>
                <a:r>
                  <a:rPr lang="fr-FR" sz="2400" b="1" i="0" dirty="0" err="1">
                    <a:solidFill>
                      <a:schemeClr val="accent6">
                        <a:lumMod val="75000"/>
                      </a:schemeClr>
                    </a:solidFill>
                    <a:effectLst/>
                    <a:latin typeface="Amasis MT Pro Black" panose="020F0502020204030204" pitchFamily="18" charset="0"/>
                  </a:rPr>
                  <a:t>cme-companion</a:t>
                </a:r>
                <a:endParaRPr lang="fr-FR" sz="2400" dirty="0">
                  <a:solidFill>
                    <a:schemeClr val="accent6">
                      <a:lumMod val="75000"/>
                    </a:schemeClr>
                  </a:solidFill>
                  <a:latin typeface="Amasis MT Pro Black" panose="020F0502020204030204" pitchFamily="18" charset="0"/>
                </a:endParaRPr>
              </a:p>
            </p:txBody>
          </p:sp>
        </p:grpSp>
        <p:pic>
          <p:nvPicPr>
            <p:cNvPr id="1036" name="Picture 12" descr="Mettez en place un reverse-proxy avec Nginx - Gérez votre serveur Linux et  ses services - OpenClassrooms">
              <a:extLst>
                <a:ext uri="{FF2B5EF4-FFF2-40B4-BE49-F238E27FC236}">
                  <a16:creationId xmlns:a16="http://schemas.microsoft.com/office/drawing/2014/main" id="{2E155039-9D1B-FBDC-73B0-E996550C4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881" y="4994408"/>
              <a:ext cx="2513218" cy="15144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eur droit avec flèche 27">
              <a:extLst>
                <a:ext uri="{FF2B5EF4-FFF2-40B4-BE49-F238E27FC236}">
                  <a16:creationId xmlns:a16="http://schemas.microsoft.com/office/drawing/2014/main" id="{9F40F239-369B-6D32-7C46-09E0178B6DFC}"/>
                </a:ext>
              </a:extLst>
            </p:cNvPr>
            <p:cNvCxnSpPr>
              <a:cxnSpLocks/>
              <a:endCxn id="1034" idx="0"/>
            </p:cNvCxnSpPr>
            <p:nvPr/>
          </p:nvCxnSpPr>
          <p:spPr>
            <a:xfrm>
              <a:off x="9231021" y="4267950"/>
              <a:ext cx="0" cy="915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47A0E020-CB70-CB02-F28E-250C5649B3B3}"/>
                </a:ext>
              </a:extLst>
            </p:cNvPr>
            <p:cNvCxnSpPr>
              <a:cxnSpLocks/>
              <a:endCxn id="1036" idx="0"/>
            </p:cNvCxnSpPr>
            <p:nvPr/>
          </p:nvCxnSpPr>
          <p:spPr>
            <a:xfrm>
              <a:off x="6429490" y="4392309"/>
              <a:ext cx="0" cy="6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706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re 1">
            <a:extLst>
              <a:ext uri="{FF2B5EF4-FFF2-40B4-BE49-F238E27FC236}">
                <a16:creationId xmlns:a16="http://schemas.microsoft.com/office/drawing/2014/main" id="{2CD69F70-ABF3-8E15-32CF-6F1A7FF66A30}"/>
              </a:ext>
            </a:extLst>
          </p:cNvPr>
          <p:cNvSpPr>
            <a:spLocks noGrp="1"/>
          </p:cNvSpPr>
          <p:nvPr>
            <p:ph type="title"/>
          </p:nvPr>
        </p:nvSpPr>
        <p:spPr>
          <a:xfrm>
            <a:off x="2288899" y="207553"/>
            <a:ext cx="3551058" cy="1159200"/>
          </a:xfrm>
        </p:spPr>
        <p:txBody>
          <a:bodyPr vert="horz" lIns="91440" tIns="45720" rIns="91440" bIns="45720" rtlCol="0" anchor="ctr">
            <a:normAutofit/>
          </a:bodyPr>
          <a:lstStyle/>
          <a:p>
            <a:r>
              <a:rPr lang="fr-FR" sz="4000" dirty="0">
                <a:solidFill>
                  <a:schemeClr val="bg1"/>
                </a:solidFill>
              </a:rPr>
              <a:t>Authentification</a:t>
            </a:r>
          </a:p>
        </p:txBody>
      </p:sp>
      <p:sp>
        <p:nvSpPr>
          <p:cNvPr id="4" name="Espace réservé du numéro de diapositive 3">
            <a:extLst>
              <a:ext uri="{FF2B5EF4-FFF2-40B4-BE49-F238E27FC236}">
                <a16:creationId xmlns:a16="http://schemas.microsoft.com/office/drawing/2014/main" id="{1C064CC4-0029-1628-C108-4DC8F235AA6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9BE9819-6BCD-4367-9A9F-E6A340DA28C3}" type="slidenum">
              <a:rPr lang="en-US" sz="1100">
                <a:solidFill>
                  <a:schemeClr val="tx1">
                    <a:lumMod val="50000"/>
                    <a:lumOff val="50000"/>
                  </a:schemeClr>
                </a:solidFill>
              </a:rPr>
              <a:pPr>
                <a:spcAft>
                  <a:spcPts val="600"/>
                </a:spcAft>
              </a:pPr>
              <a:t>34</a:t>
            </a:fld>
            <a:endParaRPr lang="en-US" sz="1100">
              <a:solidFill>
                <a:schemeClr val="tx1">
                  <a:lumMod val="50000"/>
                  <a:lumOff val="50000"/>
                </a:schemeClr>
              </a:solidFill>
            </a:endParaRPr>
          </a:p>
        </p:txBody>
      </p:sp>
      <p:sp>
        <p:nvSpPr>
          <p:cNvPr id="5" name="Titre 1">
            <a:extLst>
              <a:ext uri="{FF2B5EF4-FFF2-40B4-BE49-F238E27FC236}">
                <a16:creationId xmlns:a16="http://schemas.microsoft.com/office/drawing/2014/main" id="{02313092-AEC7-BC24-1102-E4D5E914EE12}"/>
              </a:ext>
            </a:extLst>
          </p:cNvPr>
          <p:cNvSpPr txBox="1">
            <a:spLocks/>
          </p:cNvSpPr>
          <p:nvPr/>
        </p:nvSpPr>
        <p:spPr>
          <a:xfrm>
            <a:off x="9557356" y="503134"/>
            <a:ext cx="1464605" cy="5680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solidFill>
              </a:rPr>
              <a:t>Back</a:t>
            </a:r>
            <a:endParaRPr lang="en-US" sz="4000" dirty="0">
              <a:solidFill>
                <a:schemeClr val="bg1"/>
              </a:solidFill>
            </a:endParaRPr>
          </a:p>
        </p:txBody>
      </p:sp>
      <p:pic>
        <p:nvPicPr>
          <p:cNvPr id="3" name="Image 2" descr="Clerk Announces $6.2M Seed Funding To Build Authentication And User  Management Tools For React | Business Wire">
            <a:extLst>
              <a:ext uri="{FF2B5EF4-FFF2-40B4-BE49-F238E27FC236}">
                <a16:creationId xmlns:a16="http://schemas.microsoft.com/office/drawing/2014/main" id="{CEA79B69-9C59-3D2A-A40D-F087D9FAC00B}"/>
              </a:ext>
            </a:extLst>
          </p:cNvPr>
          <p:cNvPicPr>
            <a:picLocks noChangeAspect="1"/>
          </p:cNvPicPr>
          <p:nvPr/>
        </p:nvPicPr>
        <p:blipFill>
          <a:blip r:embed="rId2"/>
          <a:stretch>
            <a:fillRect/>
          </a:stretch>
        </p:blipFill>
        <p:spPr>
          <a:xfrm>
            <a:off x="4219978" y="1712889"/>
            <a:ext cx="2764665" cy="1575516"/>
          </a:xfrm>
          <a:prstGeom prst="rect">
            <a:avLst/>
          </a:prstGeom>
        </p:spPr>
      </p:pic>
      <p:pic>
        <p:nvPicPr>
          <p:cNvPr id="6" name="Image 5" descr="Une image contenant texte, capture d’écran, Police, logo&#10;&#10;Description générée automatiquement">
            <a:extLst>
              <a:ext uri="{FF2B5EF4-FFF2-40B4-BE49-F238E27FC236}">
                <a16:creationId xmlns:a16="http://schemas.microsoft.com/office/drawing/2014/main" id="{9F12566E-CFBC-A5DA-73E3-49952960FB85}"/>
              </a:ext>
            </a:extLst>
          </p:cNvPr>
          <p:cNvPicPr>
            <a:picLocks noChangeAspect="1"/>
          </p:cNvPicPr>
          <p:nvPr/>
        </p:nvPicPr>
        <p:blipFill>
          <a:blip r:embed="rId3"/>
          <a:stretch>
            <a:fillRect/>
          </a:stretch>
        </p:blipFill>
        <p:spPr>
          <a:xfrm>
            <a:off x="7026708" y="4135352"/>
            <a:ext cx="2743200" cy="2531520"/>
          </a:xfrm>
          <a:prstGeom prst="rect">
            <a:avLst/>
          </a:prstGeom>
        </p:spPr>
      </p:pic>
      <p:pic>
        <p:nvPicPr>
          <p:cNvPr id="7" name="Image 6" descr="Vecteur Dicône De Stockage De Base De Données Pour La Conception De Votre  Site Web Logo Application Interface Utilisateur Illustration Vecteurs  libres de droits et plus d'images vectorielles de Icône - iStock">
            <a:extLst>
              <a:ext uri="{FF2B5EF4-FFF2-40B4-BE49-F238E27FC236}">
                <a16:creationId xmlns:a16="http://schemas.microsoft.com/office/drawing/2014/main" id="{06E9AAC0-D911-0A91-2A7E-74BA1DD2B522}"/>
              </a:ext>
            </a:extLst>
          </p:cNvPr>
          <p:cNvPicPr>
            <a:picLocks noChangeAspect="1"/>
          </p:cNvPicPr>
          <p:nvPr/>
        </p:nvPicPr>
        <p:blipFill>
          <a:blip r:embed="rId4"/>
          <a:stretch>
            <a:fillRect/>
          </a:stretch>
        </p:blipFill>
        <p:spPr>
          <a:xfrm>
            <a:off x="8876720" y="1906030"/>
            <a:ext cx="1865376" cy="1865376"/>
          </a:xfrm>
          <a:prstGeom prst="rect">
            <a:avLst/>
          </a:prstGeom>
        </p:spPr>
      </p:pic>
      <p:pic>
        <p:nvPicPr>
          <p:cNvPr id="8" name="Image 7" descr="Une image contenant texte, capture d’écran, Police&#10;&#10;Description générée automatiquement">
            <a:extLst>
              <a:ext uri="{FF2B5EF4-FFF2-40B4-BE49-F238E27FC236}">
                <a16:creationId xmlns:a16="http://schemas.microsoft.com/office/drawing/2014/main" id="{E560BEC9-3731-4822-34A1-540B9982ABDF}"/>
              </a:ext>
            </a:extLst>
          </p:cNvPr>
          <p:cNvPicPr>
            <a:picLocks noChangeAspect="1"/>
          </p:cNvPicPr>
          <p:nvPr/>
        </p:nvPicPr>
        <p:blipFill>
          <a:blip r:embed="rId5"/>
          <a:stretch>
            <a:fillRect/>
          </a:stretch>
        </p:blipFill>
        <p:spPr>
          <a:xfrm>
            <a:off x="313386" y="4138747"/>
            <a:ext cx="4363791" cy="2208054"/>
          </a:xfrm>
          <a:prstGeom prst="rect">
            <a:avLst/>
          </a:prstGeom>
        </p:spPr>
      </p:pic>
      <p:cxnSp>
        <p:nvCxnSpPr>
          <p:cNvPr id="9" name="Connecteur droit avec flèche 8">
            <a:extLst>
              <a:ext uri="{FF2B5EF4-FFF2-40B4-BE49-F238E27FC236}">
                <a16:creationId xmlns:a16="http://schemas.microsoft.com/office/drawing/2014/main" id="{FB1BFEB7-5140-E25F-C838-97602DE270A6}"/>
              </a:ext>
            </a:extLst>
          </p:cNvPr>
          <p:cNvCxnSpPr>
            <a:cxnSpLocks/>
          </p:cNvCxnSpPr>
          <p:nvPr/>
        </p:nvCxnSpPr>
        <p:spPr>
          <a:xfrm>
            <a:off x="6402777" y="2688330"/>
            <a:ext cx="2663555" cy="54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E02A119B-F4AD-FD1F-B009-9E76B0CAD404}"/>
              </a:ext>
            </a:extLst>
          </p:cNvPr>
          <p:cNvCxnSpPr>
            <a:cxnSpLocks/>
          </p:cNvCxnSpPr>
          <p:nvPr/>
        </p:nvCxnSpPr>
        <p:spPr>
          <a:xfrm>
            <a:off x="5605152" y="2870419"/>
            <a:ext cx="1386957" cy="1232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5B47C44A-B49D-5590-B2ED-902912B4AE7F}"/>
              </a:ext>
            </a:extLst>
          </p:cNvPr>
          <p:cNvCxnSpPr>
            <a:cxnSpLocks/>
          </p:cNvCxnSpPr>
          <p:nvPr/>
        </p:nvCxnSpPr>
        <p:spPr>
          <a:xfrm flipH="1" flipV="1">
            <a:off x="4676420" y="5171727"/>
            <a:ext cx="2314185" cy="4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EA26A01-A94D-6AB2-B794-BD7EDF05FB38}"/>
              </a:ext>
            </a:extLst>
          </p:cNvPr>
          <p:cNvCxnSpPr>
            <a:cxnSpLocks/>
          </p:cNvCxnSpPr>
          <p:nvPr/>
        </p:nvCxnSpPr>
        <p:spPr>
          <a:xfrm flipH="1" flipV="1">
            <a:off x="6481945" y="2495819"/>
            <a:ext cx="2581379" cy="4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922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3A67239-0689-6AE7-90BD-812FDF92962D}"/>
              </a:ext>
            </a:extLst>
          </p:cNvPr>
          <p:cNvSpPr>
            <a:spLocks noGrp="1"/>
          </p:cNvSpPr>
          <p:nvPr>
            <p:ph type="sldNum" sz="quarter" idx="12"/>
          </p:nvPr>
        </p:nvSpPr>
        <p:spPr/>
        <p:txBody>
          <a:bodyPr/>
          <a:lstStyle/>
          <a:p>
            <a:fld id="{99BE9819-6BCD-4367-9A9F-E6A340DA28C3}" type="slidenum">
              <a:rPr lang="fr-FR" smtClean="0"/>
              <a:t>35</a:t>
            </a:fld>
            <a:endParaRPr lang="fr-FR"/>
          </a:p>
        </p:txBody>
      </p:sp>
      <p:pic>
        <p:nvPicPr>
          <p:cNvPr id="6146" name="Picture 2" descr="6 conseils pour réussir sa démonstration de produit">
            <a:extLst>
              <a:ext uri="{FF2B5EF4-FFF2-40B4-BE49-F238E27FC236}">
                <a16:creationId xmlns:a16="http://schemas.microsoft.com/office/drawing/2014/main" id="{A021F312-50DA-FF07-87E3-2292DD259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229339"/>
            <a:ext cx="66675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2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D279D4-19F5-F01B-7CFC-3C271A3393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Court</a:t>
            </a:r>
            <a:r>
              <a:rPr lang="en-US" sz="3600" kern="1200" dirty="0">
                <a:solidFill>
                  <a:srgbClr val="FFFFFF"/>
                </a:solidFill>
                <a:latin typeface="+mj-lt"/>
                <a:ea typeface="+mj-ea"/>
                <a:cs typeface="+mj-cs"/>
              </a:rPr>
              <a:t> </a:t>
            </a:r>
            <a:r>
              <a:rPr lang="en-US" sz="3600" kern="1200">
                <a:solidFill>
                  <a:srgbClr val="FFFFFF"/>
                </a:solidFill>
                <a:latin typeface="+mj-lt"/>
                <a:ea typeface="+mj-ea"/>
                <a:cs typeface="+mj-cs"/>
              </a:rPr>
              <a:t>terme</a:t>
            </a:r>
            <a:endParaRPr lang="en-US" sz="3600" kern="1200" dirty="0">
              <a:solidFill>
                <a:srgbClr val="FFFFFF"/>
              </a:solidFill>
              <a:latin typeface="+mj-lt"/>
              <a:ea typeface="+mj-ea"/>
              <a:cs typeface="+mj-cs"/>
            </a:endParaRPr>
          </a:p>
        </p:txBody>
      </p:sp>
      <p:pic>
        <p:nvPicPr>
          <p:cNvPr id="3" name="Image 2" descr="Nouvelle fonctionnalité - Tracking Apps &amp; Mobile Metrics">
            <a:extLst>
              <a:ext uri="{FF2B5EF4-FFF2-40B4-BE49-F238E27FC236}">
                <a16:creationId xmlns:a16="http://schemas.microsoft.com/office/drawing/2014/main" id="{D5D48388-662C-ADEC-BD6B-751BAB383532}"/>
              </a:ext>
            </a:extLst>
          </p:cNvPr>
          <p:cNvPicPr>
            <a:picLocks noChangeAspect="1"/>
          </p:cNvPicPr>
          <p:nvPr/>
        </p:nvPicPr>
        <p:blipFill>
          <a:blip r:embed="rId2"/>
          <a:stretch>
            <a:fillRect/>
          </a:stretch>
        </p:blipFill>
        <p:spPr>
          <a:xfrm>
            <a:off x="4777316" y="2014086"/>
            <a:ext cx="6780700" cy="2827498"/>
          </a:xfrm>
          <a:prstGeom prst="rect">
            <a:avLst/>
          </a:prstGeom>
        </p:spPr>
      </p:pic>
      <p:sp>
        <p:nvSpPr>
          <p:cNvPr id="4" name="Espace réservé du numéro de diapositive 3">
            <a:extLst>
              <a:ext uri="{FF2B5EF4-FFF2-40B4-BE49-F238E27FC236}">
                <a16:creationId xmlns:a16="http://schemas.microsoft.com/office/drawing/2014/main" id="{4A9E378E-3C12-E623-20F1-67F9689D0BF7}"/>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99BE9819-6BCD-4367-9A9F-E6A340DA28C3}" type="slidenum">
              <a:rPr lang="en-US">
                <a:solidFill>
                  <a:schemeClr val="tx1">
                    <a:alpha val="80000"/>
                  </a:schemeClr>
                </a:solidFill>
              </a:rPr>
              <a:pPr>
                <a:spcAft>
                  <a:spcPts val="600"/>
                </a:spcAft>
              </a:pPr>
              <a:t>36</a:t>
            </a:fld>
            <a:endParaRPr lang="en-US">
              <a:solidFill>
                <a:schemeClr val="tx1">
                  <a:alpha val="80000"/>
                </a:schemeClr>
              </a:solidFill>
            </a:endParaRPr>
          </a:p>
        </p:txBody>
      </p:sp>
      <p:sp>
        <p:nvSpPr>
          <p:cNvPr id="5" name="ZoneTexte 4">
            <a:extLst>
              <a:ext uri="{FF2B5EF4-FFF2-40B4-BE49-F238E27FC236}">
                <a16:creationId xmlns:a16="http://schemas.microsoft.com/office/drawing/2014/main" id="{F5496AEA-7D00-D1B4-C323-3A80BCF5B1FB}"/>
              </a:ext>
            </a:extLst>
          </p:cNvPr>
          <p:cNvSpPr txBox="1"/>
          <p:nvPr/>
        </p:nvSpPr>
        <p:spPr>
          <a:xfrm>
            <a:off x="3554951" y="59253"/>
            <a:ext cx="5082097" cy="707886"/>
          </a:xfrm>
          <a:prstGeom prst="rect">
            <a:avLst/>
          </a:prstGeom>
          <a:noFill/>
        </p:spPr>
        <p:txBody>
          <a:bodyPr wrap="none" rtlCol="0">
            <a:spAutoFit/>
          </a:bodyPr>
          <a:lstStyle/>
          <a:p>
            <a:r>
              <a:rPr lang="fr-FR" sz="4000" dirty="0"/>
              <a:t>Prévisions court termes</a:t>
            </a:r>
          </a:p>
        </p:txBody>
      </p:sp>
    </p:spTree>
    <p:extLst>
      <p:ext uri="{BB962C8B-B14F-4D97-AF65-F5344CB8AC3E}">
        <p14:creationId xmlns:p14="http://schemas.microsoft.com/office/powerpoint/2010/main" val="1383891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D279D4-19F5-F01B-7CFC-3C271A33937B}"/>
              </a:ext>
            </a:extLst>
          </p:cNvPr>
          <p:cNvSpPr>
            <a:spLocks noGrp="1"/>
          </p:cNvSpPr>
          <p:nvPr>
            <p:ph type="title"/>
          </p:nvPr>
        </p:nvSpPr>
        <p:spPr>
          <a:xfrm>
            <a:off x="1028699" y="1967266"/>
            <a:ext cx="2835377" cy="2547257"/>
          </a:xfrm>
          <a:noFill/>
        </p:spPr>
        <p:txBody>
          <a:bodyPr vert="horz" lIns="91440" tIns="45720" rIns="91440" bIns="45720" rtlCol="0" anchor="ctr">
            <a:normAutofit/>
          </a:bodyPr>
          <a:lstStyle/>
          <a:p>
            <a:pPr algn="ctr"/>
            <a:r>
              <a:rPr lang="en-US" sz="3600" dirty="0" err="1">
                <a:solidFill>
                  <a:srgbClr val="FFFFFF"/>
                </a:solidFill>
              </a:rPr>
              <a:t>Moyen</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terme</a:t>
            </a:r>
            <a:endParaRPr lang="en-US" sz="3600" kern="1200" dirty="0">
              <a:solidFill>
                <a:srgbClr val="FFFFFF"/>
              </a:solidFill>
              <a:latin typeface="+mj-lt"/>
              <a:ea typeface="+mj-ea"/>
              <a:cs typeface="+mj-cs"/>
            </a:endParaRPr>
          </a:p>
        </p:txBody>
      </p:sp>
      <p:sp>
        <p:nvSpPr>
          <p:cNvPr id="4" name="Espace réservé du numéro de diapositive 3">
            <a:extLst>
              <a:ext uri="{FF2B5EF4-FFF2-40B4-BE49-F238E27FC236}">
                <a16:creationId xmlns:a16="http://schemas.microsoft.com/office/drawing/2014/main" id="{4A9E378E-3C12-E623-20F1-67F9689D0BF7}"/>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99BE9819-6BCD-4367-9A9F-E6A340DA28C3}" type="slidenum">
              <a:rPr lang="en-US">
                <a:solidFill>
                  <a:schemeClr val="tx1">
                    <a:alpha val="80000"/>
                  </a:schemeClr>
                </a:solidFill>
              </a:rPr>
              <a:pPr>
                <a:spcAft>
                  <a:spcPts val="600"/>
                </a:spcAft>
              </a:pPr>
              <a:t>37</a:t>
            </a:fld>
            <a:endParaRPr lang="en-US">
              <a:solidFill>
                <a:schemeClr val="tx1">
                  <a:alpha val="80000"/>
                </a:schemeClr>
              </a:solidFill>
            </a:endParaRPr>
          </a:p>
        </p:txBody>
      </p:sp>
      <p:pic>
        <p:nvPicPr>
          <p:cNvPr id="5" name="Image 4" descr="Une image contenant habits, homme, illustration, conception&#10;&#10;Description générée automatiquement">
            <a:extLst>
              <a:ext uri="{FF2B5EF4-FFF2-40B4-BE49-F238E27FC236}">
                <a16:creationId xmlns:a16="http://schemas.microsoft.com/office/drawing/2014/main" id="{BCFCA3E0-74BF-AD09-A3E6-213230140915}"/>
              </a:ext>
            </a:extLst>
          </p:cNvPr>
          <p:cNvPicPr>
            <a:picLocks noChangeAspect="1"/>
          </p:cNvPicPr>
          <p:nvPr/>
        </p:nvPicPr>
        <p:blipFill>
          <a:blip r:embed="rId2"/>
          <a:stretch>
            <a:fillRect/>
          </a:stretch>
        </p:blipFill>
        <p:spPr>
          <a:xfrm>
            <a:off x="5772150" y="1573357"/>
            <a:ext cx="3906610" cy="3752107"/>
          </a:xfrm>
          <a:prstGeom prst="rect">
            <a:avLst/>
          </a:prstGeom>
        </p:spPr>
      </p:pic>
      <p:sp>
        <p:nvSpPr>
          <p:cNvPr id="6" name="ZoneTexte 5">
            <a:extLst>
              <a:ext uri="{FF2B5EF4-FFF2-40B4-BE49-F238E27FC236}">
                <a16:creationId xmlns:a16="http://schemas.microsoft.com/office/drawing/2014/main" id="{E8673600-C939-5F77-0D6F-FB52B8CA26DD}"/>
              </a:ext>
            </a:extLst>
          </p:cNvPr>
          <p:cNvSpPr txBox="1"/>
          <p:nvPr/>
        </p:nvSpPr>
        <p:spPr>
          <a:xfrm>
            <a:off x="3392247" y="98582"/>
            <a:ext cx="5407506" cy="707886"/>
          </a:xfrm>
          <a:prstGeom prst="rect">
            <a:avLst/>
          </a:prstGeom>
          <a:noFill/>
        </p:spPr>
        <p:txBody>
          <a:bodyPr wrap="none" rtlCol="0">
            <a:spAutoFit/>
          </a:bodyPr>
          <a:lstStyle/>
          <a:p>
            <a:r>
              <a:rPr lang="fr-FR" sz="4000" dirty="0"/>
              <a:t>Prévisions moyen termes</a:t>
            </a:r>
          </a:p>
        </p:txBody>
      </p:sp>
    </p:spTree>
    <p:extLst>
      <p:ext uri="{BB962C8B-B14F-4D97-AF65-F5344CB8AC3E}">
        <p14:creationId xmlns:p14="http://schemas.microsoft.com/office/powerpoint/2010/main" val="372847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D279D4-19F5-F01B-7CFC-3C271A3393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Long terme</a:t>
            </a:r>
          </a:p>
        </p:txBody>
      </p:sp>
      <p:sp>
        <p:nvSpPr>
          <p:cNvPr id="4" name="Espace réservé du numéro de diapositive 3">
            <a:extLst>
              <a:ext uri="{FF2B5EF4-FFF2-40B4-BE49-F238E27FC236}">
                <a16:creationId xmlns:a16="http://schemas.microsoft.com/office/drawing/2014/main" id="{4A9E378E-3C12-E623-20F1-67F9689D0BF7}"/>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99BE9819-6BCD-4367-9A9F-E6A340DA28C3}" type="slidenum">
              <a:rPr lang="en-US">
                <a:solidFill>
                  <a:schemeClr val="tx1">
                    <a:alpha val="80000"/>
                  </a:schemeClr>
                </a:solidFill>
              </a:rPr>
              <a:pPr>
                <a:spcAft>
                  <a:spcPts val="600"/>
                </a:spcAft>
              </a:pPr>
              <a:t>38</a:t>
            </a:fld>
            <a:endParaRPr lang="en-US">
              <a:solidFill>
                <a:schemeClr val="tx1">
                  <a:alpha val="80000"/>
                </a:schemeClr>
              </a:solidFill>
            </a:endParaRPr>
          </a:p>
        </p:txBody>
      </p:sp>
      <p:pic>
        <p:nvPicPr>
          <p:cNvPr id="1026" name="Picture 2">
            <a:extLst>
              <a:ext uri="{FF2B5EF4-FFF2-40B4-BE49-F238E27FC236}">
                <a16:creationId xmlns:a16="http://schemas.microsoft.com/office/drawing/2014/main" id="{0E603950-3FB0-A871-2262-FABA2B72B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836" y="1311313"/>
            <a:ext cx="5788742" cy="385916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D173C313-5056-F692-7B08-995C6FC1A240}"/>
              </a:ext>
            </a:extLst>
          </p:cNvPr>
          <p:cNvSpPr txBox="1"/>
          <p:nvPr/>
        </p:nvSpPr>
        <p:spPr>
          <a:xfrm>
            <a:off x="3246867" y="125437"/>
            <a:ext cx="4877938" cy="707886"/>
          </a:xfrm>
          <a:prstGeom prst="rect">
            <a:avLst/>
          </a:prstGeom>
          <a:noFill/>
        </p:spPr>
        <p:txBody>
          <a:bodyPr wrap="none" rtlCol="0">
            <a:spAutoFit/>
          </a:bodyPr>
          <a:lstStyle/>
          <a:p>
            <a:r>
              <a:rPr lang="fr-FR" sz="4000" dirty="0"/>
              <a:t>Prévisions long termes</a:t>
            </a:r>
          </a:p>
        </p:txBody>
      </p:sp>
    </p:spTree>
    <p:extLst>
      <p:ext uri="{BB962C8B-B14F-4D97-AF65-F5344CB8AC3E}">
        <p14:creationId xmlns:p14="http://schemas.microsoft.com/office/powerpoint/2010/main" val="67092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A8034D8-2F8F-24FB-9A53-BE9E699DBB99}"/>
              </a:ext>
            </a:extLst>
          </p:cNvPr>
          <p:cNvSpPr>
            <a:spLocks noGrp="1"/>
          </p:cNvSpPr>
          <p:nvPr>
            <p:ph type="sldNum" sz="quarter" idx="12"/>
          </p:nvPr>
        </p:nvSpPr>
        <p:spPr/>
        <p:txBody>
          <a:bodyPr/>
          <a:lstStyle/>
          <a:p>
            <a:fld id="{99BE9819-6BCD-4367-9A9F-E6A340DA28C3}" type="slidenum">
              <a:rPr lang="fr-FR" smtClean="0"/>
              <a:t>39</a:t>
            </a:fld>
            <a:endParaRPr lang="fr-FR"/>
          </a:p>
        </p:txBody>
      </p:sp>
      <p:sp>
        <p:nvSpPr>
          <p:cNvPr id="5" name="ZoneTexte 4">
            <a:extLst>
              <a:ext uri="{FF2B5EF4-FFF2-40B4-BE49-F238E27FC236}">
                <a16:creationId xmlns:a16="http://schemas.microsoft.com/office/drawing/2014/main" id="{485F11CE-A952-AF8A-1497-1DC603B62B46}"/>
              </a:ext>
            </a:extLst>
          </p:cNvPr>
          <p:cNvSpPr txBox="1"/>
          <p:nvPr/>
        </p:nvSpPr>
        <p:spPr>
          <a:xfrm>
            <a:off x="4866336" y="145377"/>
            <a:ext cx="2459328" cy="707886"/>
          </a:xfrm>
          <a:prstGeom prst="rect">
            <a:avLst/>
          </a:prstGeom>
          <a:noFill/>
        </p:spPr>
        <p:txBody>
          <a:bodyPr wrap="none" rtlCol="0">
            <a:spAutoFit/>
          </a:bodyPr>
          <a:lstStyle/>
          <a:p>
            <a:r>
              <a:rPr lang="fr-FR" sz="4000" dirty="0"/>
              <a:t>Conclusion</a:t>
            </a:r>
          </a:p>
        </p:txBody>
      </p:sp>
      <p:pic>
        <p:nvPicPr>
          <p:cNvPr id="6" name="Graphique 5">
            <a:extLst>
              <a:ext uri="{FF2B5EF4-FFF2-40B4-BE49-F238E27FC236}">
                <a16:creationId xmlns:a16="http://schemas.microsoft.com/office/drawing/2014/main" id="{E726E2EF-40E9-166E-1621-0ABDF59F2F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7237" y="1900237"/>
            <a:ext cx="3057525" cy="3057525"/>
          </a:xfrm>
          <a:prstGeom prst="rect">
            <a:avLst/>
          </a:prstGeom>
        </p:spPr>
      </p:pic>
    </p:spTree>
    <p:extLst>
      <p:ext uri="{BB962C8B-B14F-4D97-AF65-F5344CB8AC3E}">
        <p14:creationId xmlns:p14="http://schemas.microsoft.com/office/powerpoint/2010/main" val="140124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528399A-66FA-89F4-1DE4-1CF115A351B3}"/>
              </a:ext>
            </a:extLst>
          </p:cNvPr>
          <p:cNvSpPr>
            <a:spLocks noGrp="1"/>
          </p:cNvSpPr>
          <p:nvPr>
            <p:ph type="title"/>
          </p:nvPr>
        </p:nvSpPr>
        <p:spPr>
          <a:xfrm>
            <a:off x="640080" y="325369"/>
            <a:ext cx="4368602" cy="1956841"/>
          </a:xfrm>
        </p:spPr>
        <p:txBody>
          <a:bodyPr anchor="b">
            <a:normAutofit/>
          </a:bodyPr>
          <a:lstStyle/>
          <a:p>
            <a:r>
              <a:rPr lang="fr-FR" sz="5400" dirty="0">
                <a:cs typeface="Calibri Light"/>
              </a:rPr>
              <a:t>Distribution des rôles</a:t>
            </a:r>
            <a:endParaRPr lang="fr-FR" sz="5400" dirty="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C68E8C59-2174-0A9B-2D27-4946EDF69306}"/>
              </a:ext>
            </a:extLst>
          </p:cNvPr>
          <p:cNvSpPr>
            <a:spLocks noGrp="1"/>
          </p:cNvSpPr>
          <p:nvPr>
            <p:ph type="sldNum" sz="quarter" idx="12"/>
          </p:nvPr>
        </p:nvSpPr>
        <p:spPr>
          <a:xfrm>
            <a:off x="10439400" y="6356350"/>
            <a:ext cx="914400" cy="365125"/>
          </a:xfrm>
        </p:spPr>
        <p:txBody>
          <a:bodyPr>
            <a:normAutofit/>
          </a:bodyPr>
          <a:lstStyle/>
          <a:p>
            <a:pPr>
              <a:spcAft>
                <a:spcPts val="600"/>
              </a:spcAft>
            </a:pPr>
            <a:fld id="{99BE9819-6BCD-4367-9A9F-E6A340DA28C3}" type="slidenum">
              <a:rPr lang="fr-FR">
                <a:solidFill>
                  <a:srgbClr val="FFFFFF"/>
                </a:solidFill>
              </a:rPr>
              <a:pPr>
                <a:spcAft>
                  <a:spcPts val="600"/>
                </a:spcAft>
              </a:pPr>
              <a:t>4</a:t>
            </a:fld>
            <a:endParaRPr lang="fr-FR">
              <a:solidFill>
                <a:srgbClr val="FFFFFF"/>
              </a:solidFill>
            </a:endParaRPr>
          </a:p>
        </p:txBody>
      </p:sp>
      <p:pic>
        <p:nvPicPr>
          <p:cNvPr id="3074" name="Picture 2" descr="Développeur Web, Illustration Vectorielle Plane De Programmeur. Jeune  Codeur, Pigiste En Personnage De Dessin Animé De">
            <a:extLst>
              <a:ext uri="{FF2B5EF4-FFF2-40B4-BE49-F238E27FC236}">
                <a16:creationId xmlns:a16="http://schemas.microsoft.com/office/drawing/2014/main" id="{D759A5F3-2913-A8AA-70F5-9A8F7B362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904" y="1768654"/>
            <a:ext cx="2653200" cy="2653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éveloppeur Web, Illustration Vectorielle Plane De Programmeur. Jeune  Codeur, Pigiste En Personnage De Dessin Animé De">
            <a:extLst>
              <a:ext uri="{FF2B5EF4-FFF2-40B4-BE49-F238E27FC236}">
                <a16:creationId xmlns:a16="http://schemas.microsoft.com/office/drawing/2014/main" id="{94CD9C1F-8021-7BFE-9949-26C13EC98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955" y="1768654"/>
            <a:ext cx="2652097" cy="26520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ordinateur portable, ordinateur, verres, dessin humoristique&#10;&#10;Description générée automatiquement">
            <a:extLst>
              <a:ext uri="{FF2B5EF4-FFF2-40B4-BE49-F238E27FC236}">
                <a16:creationId xmlns:a16="http://schemas.microsoft.com/office/drawing/2014/main" id="{15B6B444-0F4A-4269-7964-6D61F6350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662" y="1955588"/>
            <a:ext cx="1776454" cy="2142000"/>
          </a:xfrm>
          <a:prstGeom prst="rect">
            <a:avLst/>
          </a:prstGeom>
        </p:spPr>
      </p:pic>
      <p:sp>
        <p:nvSpPr>
          <p:cNvPr id="11" name="ZoneTexte 10">
            <a:extLst>
              <a:ext uri="{FF2B5EF4-FFF2-40B4-BE49-F238E27FC236}">
                <a16:creationId xmlns:a16="http://schemas.microsoft.com/office/drawing/2014/main" id="{D5BE1089-3403-1BA2-243F-F75314A57707}"/>
              </a:ext>
            </a:extLst>
          </p:cNvPr>
          <p:cNvSpPr txBox="1"/>
          <p:nvPr/>
        </p:nvSpPr>
        <p:spPr>
          <a:xfrm>
            <a:off x="4853715" y="4420751"/>
            <a:ext cx="1875578" cy="923330"/>
          </a:xfrm>
          <a:prstGeom prst="rect">
            <a:avLst/>
          </a:prstGeom>
          <a:noFill/>
        </p:spPr>
        <p:txBody>
          <a:bodyPr wrap="none" rtlCol="0">
            <a:spAutoFit/>
          </a:bodyPr>
          <a:lstStyle/>
          <a:p>
            <a:pPr algn="ctr"/>
            <a:r>
              <a:rPr lang="fr-FR" b="1" dirty="0">
                <a:effectLst>
                  <a:outerShdw blurRad="38100" dist="38100" dir="2700000" algn="tl">
                    <a:srgbClr val="000000">
                      <a:alpha val="43137"/>
                    </a:srgbClr>
                  </a:outerShdw>
                </a:effectLst>
              </a:rPr>
              <a:t>Grégoire IVARS</a:t>
            </a:r>
          </a:p>
          <a:p>
            <a:pPr algn="ctr"/>
            <a:endParaRPr lang="fr-FR" b="1" dirty="0">
              <a:effectLst>
                <a:outerShdw blurRad="38100" dist="38100" dir="2700000" algn="tl">
                  <a:srgbClr val="000000">
                    <a:alpha val="43137"/>
                  </a:srgbClr>
                </a:outerShdw>
              </a:effectLst>
            </a:endParaRPr>
          </a:p>
          <a:p>
            <a:pPr algn="ctr"/>
            <a:r>
              <a:rPr lang="fr-FR" b="1" dirty="0">
                <a:effectLst>
                  <a:outerShdw blurRad="38100" dist="38100" dir="2700000" algn="tl">
                    <a:srgbClr val="000000">
                      <a:alpha val="43137"/>
                    </a:srgbClr>
                  </a:outerShdw>
                </a:effectLst>
              </a:rPr>
              <a:t>Développeur web</a:t>
            </a:r>
          </a:p>
        </p:txBody>
      </p:sp>
      <p:sp>
        <p:nvSpPr>
          <p:cNvPr id="17" name="ZoneTexte 16">
            <a:extLst>
              <a:ext uri="{FF2B5EF4-FFF2-40B4-BE49-F238E27FC236}">
                <a16:creationId xmlns:a16="http://schemas.microsoft.com/office/drawing/2014/main" id="{22C6F129-4F84-820A-45BE-8ACE75F6BED7}"/>
              </a:ext>
            </a:extLst>
          </p:cNvPr>
          <p:cNvSpPr txBox="1"/>
          <p:nvPr/>
        </p:nvSpPr>
        <p:spPr>
          <a:xfrm>
            <a:off x="9837214" y="4420751"/>
            <a:ext cx="1875578" cy="923330"/>
          </a:xfrm>
          <a:prstGeom prst="rect">
            <a:avLst/>
          </a:prstGeom>
          <a:noFill/>
        </p:spPr>
        <p:txBody>
          <a:bodyPr wrap="none" rtlCol="0">
            <a:spAutoFit/>
          </a:bodyPr>
          <a:lstStyle/>
          <a:p>
            <a:pPr algn="ctr"/>
            <a:r>
              <a:rPr lang="fr-FR" b="1" dirty="0">
                <a:effectLst>
                  <a:outerShdw blurRad="38100" dist="38100" dir="2700000" algn="tl">
                    <a:srgbClr val="000000">
                      <a:alpha val="43137"/>
                    </a:srgbClr>
                  </a:outerShdw>
                </a:effectLst>
              </a:rPr>
              <a:t>Kévin BEGOT</a:t>
            </a:r>
          </a:p>
          <a:p>
            <a:pPr algn="ctr"/>
            <a:endParaRPr lang="fr-FR" b="1" dirty="0">
              <a:effectLst>
                <a:outerShdw blurRad="38100" dist="38100" dir="2700000" algn="tl">
                  <a:srgbClr val="000000">
                    <a:alpha val="43137"/>
                  </a:srgbClr>
                </a:outerShdw>
              </a:effectLst>
            </a:endParaRPr>
          </a:p>
          <a:p>
            <a:pPr algn="ctr"/>
            <a:r>
              <a:rPr lang="fr-FR" b="1" dirty="0">
                <a:effectLst>
                  <a:outerShdw blurRad="38100" dist="38100" dir="2700000" algn="tl">
                    <a:srgbClr val="000000">
                      <a:alpha val="43137"/>
                    </a:srgbClr>
                  </a:outerShdw>
                </a:effectLst>
              </a:rPr>
              <a:t>Développeur web</a:t>
            </a:r>
          </a:p>
        </p:txBody>
      </p:sp>
      <p:sp>
        <p:nvSpPr>
          <p:cNvPr id="18" name="ZoneTexte 17">
            <a:extLst>
              <a:ext uri="{FF2B5EF4-FFF2-40B4-BE49-F238E27FC236}">
                <a16:creationId xmlns:a16="http://schemas.microsoft.com/office/drawing/2014/main" id="{CE814321-878E-9DE7-58C8-5982602F10C2}"/>
              </a:ext>
            </a:extLst>
          </p:cNvPr>
          <p:cNvSpPr txBox="1"/>
          <p:nvPr/>
        </p:nvSpPr>
        <p:spPr>
          <a:xfrm>
            <a:off x="7515100" y="4420751"/>
            <a:ext cx="1875578" cy="923330"/>
          </a:xfrm>
          <a:prstGeom prst="rect">
            <a:avLst/>
          </a:prstGeom>
          <a:noFill/>
        </p:spPr>
        <p:txBody>
          <a:bodyPr wrap="none" rtlCol="0">
            <a:spAutoFit/>
          </a:bodyPr>
          <a:lstStyle/>
          <a:p>
            <a:pPr algn="ctr"/>
            <a:r>
              <a:rPr lang="fr-FR" b="1" dirty="0">
                <a:effectLst>
                  <a:outerShdw blurRad="38100" dist="38100" dir="2700000" algn="tl">
                    <a:srgbClr val="000000">
                      <a:alpha val="43137"/>
                    </a:srgbClr>
                  </a:outerShdw>
                </a:effectLst>
              </a:rPr>
              <a:t>Julien BERTRAND</a:t>
            </a:r>
          </a:p>
          <a:p>
            <a:pPr algn="ctr"/>
            <a:endParaRPr lang="fr-FR" b="1" dirty="0">
              <a:effectLst>
                <a:outerShdw blurRad="38100" dist="38100" dir="2700000" algn="tl">
                  <a:srgbClr val="000000">
                    <a:alpha val="43137"/>
                  </a:srgbClr>
                </a:outerShdw>
              </a:effectLst>
            </a:endParaRPr>
          </a:p>
          <a:p>
            <a:pPr algn="ctr"/>
            <a:r>
              <a:rPr lang="fr-FR" b="1" dirty="0">
                <a:effectLst>
                  <a:outerShdw blurRad="38100" dist="38100" dir="2700000" algn="tl">
                    <a:srgbClr val="000000">
                      <a:alpha val="43137"/>
                    </a:srgbClr>
                  </a:outerShdw>
                </a:effectLst>
              </a:rPr>
              <a:t>Chef de projet</a:t>
            </a:r>
          </a:p>
        </p:txBody>
      </p:sp>
      <p:sp>
        <p:nvSpPr>
          <p:cNvPr id="9" name="Espace réservé du numéro de diapositive 3">
            <a:extLst>
              <a:ext uri="{FF2B5EF4-FFF2-40B4-BE49-F238E27FC236}">
                <a16:creationId xmlns:a16="http://schemas.microsoft.com/office/drawing/2014/main" id="{C92BE018-CC30-1674-0E66-C1F4D22A78B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BE9819-6BCD-4367-9A9F-E6A340DA28C3}" type="slidenum">
              <a:rPr lang="fr-FR" smtClean="0"/>
              <a:pPr/>
              <a:t>4</a:t>
            </a:fld>
            <a:endParaRPr lang="fr-FR" dirty="0"/>
          </a:p>
        </p:txBody>
      </p:sp>
    </p:spTree>
    <p:extLst>
      <p:ext uri="{BB962C8B-B14F-4D97-AF65-F5344CB8AC3E}">
        <p14:creationId xmlns:p14="http://schemas.microsoft.com/office/powerpoint/2010/main" val="102926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838200" y="998336"/>
            <a:ext cx="10515600" cy="155733"/>
          </a:xfrm>
        </p:spPr>
        <p:txBody>
          <a:bodyPr>
            <a:normAutofit fontScale="90000"/>
          </a:bodyPr>
          <a:lstStyle/>
          <a:p>
            <a:r>
              <a:rPr lang="fr-FR" sz="4900" dirty="0">
                <a:ea typeface="+mj-lt"/>
                <a:cs typeface="+mj-lt"/>
              </a:rPr>
              <a:t>Présentation du projet  -</a:t>
            </a:r>
            <a:r>
              <a:rPr lang="fr-FR" sz="4900" dirty="0">
                <a:latin typeface="Calibri"/>
                <a:ea typeface="Calibri"/>
                <a:cs typeface="Calibri"/>
              </a:rPr>
              <a:t> </a:t>
            </a:r>
            <a:r>
              <a:rPr lang="fr-FR" sz="4900" dirty="0">
                <a:ea typeface="+mj-lt"/>
                <a:cs typeface="+mj-lt"/>
              </a:rPr>
              <a:t>Origine  du projet </a:t>
            </a:r>
          </a:p>
          <a:p>
            <a:endParaRPr lang="fr-FR" sz="5400" dirty="0">
              <a:ea typeface="Calibri Light"/>
              <a:cs typeface="Calibri Light"/>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Espace réservé du contenu 9" descr="Une image contenant bleu, espace, capture d’écran, Bleu électrique&#10;&#10;Description générée automatiquement">
            <a:extLst>
              <a:ext uri="{FF2B5EF4-FFF2-40B4-BE49-F238E27FC236}">
                <a16:creationId xmlns:a16="http://schemas.microsoft.com/office/drawing/2014/main" id="{DCD83F50-BE25-5EB7-ABD0-1E2258A426E2}"/>
              </a:ext>
            </a:extLst>
          </p:cNvPr>
          <p:cNvPicPr>
            <a:picLocks noGrp="1" noChangeAspect="1"/>
          </p:cNvPicPr>
          <p:nvPr>
            <p:ph idx="1"/>
          </p:nvPr>
        </p:nvPicPr>
        <p:blipFill>
          <a:blip r:embed="rId2"/>
          <a:stretch>
            <a:fillRect/>
          </a:stretch>
        </p:blipFill>
        <p:spPr>
          <a:xfrm>
            <a:off x="8026610" y="1714736"/>
            <a:ext cx="4166610" cy="5142748"/>
          </a:xfrm>
        </p:spPr>
      </p:pic>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5</a:t>
            </a:fld>
            <a:endParaRPr lang="fr-FR"/>
          </a:p>
        </p:txBody>
      </p:sp>
      <p:pic>
        <p:nvPicPr>
          <p:cNvPr id="6" name="Image 5" descr="Une image contenant motif, Graphique, pixel, conception&#10;&#10;Description générée automatiquement">
            <a:extLst>
              <a:ext uri="{FF2B5EF4-FFF2-40B4-BE49-F238E27FC236}">
                <a16:creationId xmlns:a16="http://schemas.microsoft.com/office/drawing/2014/main" id="{524DAB61-D6D0-6353-C21F-DF3CEF7BB92B}"/>
              </a:ext>
            </a:extLst>
          </p:cNvPr>
          <p:cNvPicPr>
            <a:picLocks noChangeAspect="1"/>
          </p:cNvPicPr>
          <p:nvPr/>
        </p:nvPicPr>
        <p:blipFill>
          <a:blip r:embed="rId3"/>
          <a:stretch>
            <a:fillRect/>
          </a:stretch>
        </p:blipFill>
        <p:spPr>
          <a:xfrm>
            <a:off x="4343111" y="2390996"/>
            <a:ext cx="1640715" cy="1640715"/>
          </a:xfrm>
          <a:prstGeom prst="rect">
            <a:avLst/>
          </a:prstGeom>
        </p:spPr>
      </p:pic>
      <p:pic>
        <p:nvPicPr>
          <p:cNvPr id="7" name="Image 6" descr="Une image contenant noir, obscurité&#10;&#10;Description générée automatiquement">
            <a:extLst>
              <a:ext uri="{FF2B5EF4-FFF2-40B4-BE49-F238E27FC236}">
                <a16:creationId xmlns:a16="http://schemas.microsoft.com/office/drawing/2014/main" id="{2C78E9A8-BDA8-AC1A-E6CD-7A9DC45D1A12}"/>
              </a:ext>
            </a:extLst>
          </p:cNvPr>
          <p:cNvPicPr>
            <a:picLocks noChangeAspect="1"/>
          </p:cNvPicPr>
          <p:nvPr/>
        </p:nvPicPr>
        <p:blipFill>
          <a:blip r:embed="rId4"/>
          <a:stretch>
            <a:fillRect/>
          </a:stretch>
        </p:blipFill>
        <p:spPr>
          <a:xfrm>
            <a:off x="5189518" y="4802382"/>
            <a:ext cx="1584101" cy="1584101"/>
          </a:xfrm>
          <a:prstGeom prst="rect">
            <a:avLst/>
          </a:prstGeom>
        </p:spPr>
      </p:pic>
      <p:pic>
        <p:nvPicPr>
          <p:cNvPr id="8" name="Image 7" descr="Une image contenant noir, obscurité, capture d’écran&#10;&#10;Description générée automatiquement">
            <a:extLst>
              <a:ext uri="{FF2B5EF4-FFF2-40B4-BE49-F238E27FC236}">
                <a16:creationId xmlns:a16="http://schemas.microsoft.com/office/drawing/2014/main" id="{FC8033CC-1FDB-D159-E235-D086A2403922}"/>
              </a:ext>
            </a:extLst>
          </p:cNvPr>
          <p:cNvPicPr>
            <a:picLocks noChangeAspect="1"/>
          </p:cNvPicPr>
          <p:nvPr/>
        </p:nvPicPr>
        <p:blipFill>
          <a:blip r:embed="rId5"/>
          <a:stretch>
            <a:fillRect/>
          </a:stretch>
        </p:blipFill>
        <p:spPr>
          <a:xfrm>
            <a:off x="3047775" y="4802383"/>
            <a:ext cx="1584102" cy="1584103"/>
          </a:xfrm>
          <a:prstGeom prst="rect">
            <a:avLst/>
          </a:prstGeom>
        </p:spPr>
      </p:pic>
      <p:pic>
        <p:nvPicPr>
          <p:cNvPr id="12" name="Espace réservé du contenu 10">
            <a:extLst>
              <a:ext uri="{FF2B5EF4-FFF2-40B4-BE49-F238E27FC236}">
                <a16:creationId xmlns:a16="http://schemas.microsoft.com/office/drawing/2014/main" id="{2738C9C3-46A3-D3E0-3B64-B4E6D791C89D}"/>
              </a:ext>
            </a:extLst>
          </p:cNvPr>
          <p:cNvPicPr>
            <a:picLocks noGrp="1" noChangeAspect="1"/>
          </p:cNvPicPr>
          <p:nvPr/>
        </p:nvPicPr>
        <p:blipFill>
          <a:blip r:embed="rId6"/>
          <a:stretch>
            <a:fillRect/>
          </a:stretch>
        </p:blipFill>
        <p:spPr>
          <a:xfrm>
            <a:off x="1549700" y="2184115"/>
            <a:ext cx="607180" cy="1024297"/>
          </a:xfrm>
          <a:prstGeom prst="rect">
            <a:avLst/>
          </a:prstGeom>
        </p:spPr>
      </p:pic>
      <p:sp>
        <p:nvSpPr>
          <p:cNvPr id="13" name="ZoneTexte 2">
            <a:extLst>
              <a:ext uri="{FF2B5EF4-FFF2-40B4-BE49-F238E27FC236}">
                <a16:creationId xmlns:a16="http://schemas.microsoft.com/office/drawing/2014/main" id="{03B7E880-30AA-8F70-E77D-2B2B33926CC7}"/>
              </a:ext>
            </a:extLst>
          </p:cNvPr>
          <p:cNvSpPr txBox="1"/>
          <p:nvPr/>
        </p:nvSpPr>
        <p:spPr>
          <a:xfrm>
            <a:off x="1010133" y="3661314"/>
            <a:ext cx="169035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i="1" dirty="0">
                <a:latin typeface="Amasis MT Pro Black"/>
                <a:ea typeface="Calibri"/>
                <a:cs typeface="Calibri"/>
              </a:rPr>
              <a:t>LYON</a:t>
            </a:r>
            <a:endParaRPr lang="fr-FR" i="1" dirty="0">
              <a:latin typeface="Amasis MT Pro Black"/>
            </a:endParaRPr>
          </a:p>
        </p:txBody>
      </p:sp>
    </p:spTree>
    <p:extLst>
      <p:ext uri="{BB962C8B-B14F-4D97-AF65-F5344CB8AC3E}">
        <p14:creationId xmlns:p14="http://schemas.microsoft.com/office/powerpoint/2010/main" val="301004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527F7-2D29-8E57-4627-FFCBB703CD28}"/>
              </a:ext>
            </a:extLst>
          </p:cNvPr>
          <p:cNvSpPr>
            <a:spLocks noGrp="1"/>
          </p:cNvSpPr>
          <p:nvPr>
            <p:ph type="title"/>
          </p:nvPr>
        </p:nvSpPr>
        <p:spPr/>
        <p:txBody>
          <a:bodyPr/>
          <a:lstStyle/>
          <a:p>
            <a:r>
              <a:rPr lang="fr-FR" dirty="0" err="1">
                <a:ea typeface="Calibri Light"/>
                <a:cs typeface="Calibri Light"/>
              </a:rPr>
              <a:t>Presentation</a:t>
            </a:r>
            <a:r>
              <a:rPr lang="fr-FR" dirty="0">
                <a:ea typeface="Calibri Light"/>
                <a:cs typeface="Calibri Light"/>
              </a:rPr>
              <a:t> du projet - Expression du besoin</a:t>
            </a:r>
            <a:endParaRPr lang="fr-FR" dirty="0"/>
          </a:p>
        </p:txBody>
      </p:sp>
      <p:sp>
        <p:nvSpPr>
          <p:cNvPr id="4" name="Espace réservé du numéro de diapositive 3">
            <a:extLst>
              <a:ext uri="{FF2B5EF4-FFF2-40B4-BE49-F238E27FC236}">
                <a16:creationId xmlns:a16="http://schemas.microsoft.com/office/drawing/2014/main" id="{DFCEC08A-C0C6-ACE5-20F1-DD85455EA94B}"/>
              </a:ext>
            </a:extLst>
          </p:cNvPr>
          <p:cNvSpPr>
            <a:spLocks noGrp="1"/>
          </p:cNvSpPr>
          <p:nvPr>
            <p:ph type="sldNum" sz="quarter" idx="12"/>
          </p:nvPr>
        </p:nvSpPr>
        <p:spPr/>
        <p:txBody>
          <a:bodyPr/>
          <a:lstStyle/>
          <a:p>
            <a:fld id="{99BE9819-6BCD-4367-9A9F-E6A340DA28C3}" type="slidenum">
              <a:rPr lang="fr-FR" smtClean="0"/>
              <a:t>6</a:t>
            </a:fld>
            <a:endParaRPr lang="fr-FR"/>
          </a:p>
        </p:txBody>
      </p:sp>
      <p:pic>
        <p:nvPicPr>
          <p:cNvPr id="16" name="Image 15" descr="Une image contenant noir, obscurité&#10;&#10;Description générée automatiquement">
            <a:extLst>
              <a:ext uri="{FF2B5EF4-FFF2-40B4-BE49-F238E27FC236}">
                <a16:creationId xmlns:a16="http://schemas.microsoft.com/office/drawing/2014/main" id="{3AF09819-7A4D-51F7-FBB7-6B89FE5BB4E0}"/>
              </a:ext>
            </a:extLst>
          </p:cNvPr>
          <p:cNvPicPr>
            <a:picLocks noChangeAspect="1"/>
          </p:cNvPicPr>
          <p:nvPr/>
        </p:nvPicPr>
        <p:blipFill>
          <a:blip r:embed="rId2"/>
          <a:stretch>
            <a:fillRect/>
          </a:stretch>
        </p:blipFill>
        <p:spPr>
          <a:xfrm>
            <a:off x="1945129" y="2070779"/>
            <a:ext cx="1584101" cy="1584101"/>
          </a:xfrm>
          <a:prstGeom prst="rect">
            <a:avLst/>
          </a:prstGeom>
        </p:spPr>
      </p:pic>
      <p:pic>
        <p:nvPicPr>
          <p:cNvPr id="18" name="Image 17" descr="Une image contenant noir, obscurité, capture d’écran&#10;&#10;Description générée automatiquement">
            <a:extLst>
              <a:ext uri="{FF2B5EF4-FFF2-40B4-BE49-F238E27FC236}">
                <a16:creationId xmlns:a16="http://schemas.microsoft.com/office/drawing/2014/main" id="{D48325AF-9E22-209E-0888-3EC9A8D4D758}"/>
              </a:ext>
            </a:extLst>
          </p:cNvPr>
          <p:cNvPicPr>
            <a:picLocks noChangeAspect="1"/>
          </p:cNvPicPr>
          <p:nvPr/>
        </p:nvPicPr>
        <p:blipFill>
          <a:blip r:embed="rId3"/>
          <a:stretch>
            <a:fillRect/>
          </a:stretch>
        </p:blipFill>
        <p:spPr>
          <a:xfrm>
            <a:off x="1951677" y="4490865"/>
            <a:ext cx="1584102" cy="1584103"/>
          </a:xfrm>
          <a:prstGeom prst="rect">
            <a:avLst/>
          </a:prstGeom>
        </p:spPr>
      </p:pic>
      <p:pic>
        <p:nvPicPr>
          <p:cNvPr id="22" name="Image 21" descr="Une image contenant croquis, dessin, Symétrie&#10;&#10;Description générée automatiquement">
            <a:extLst>
              <a:ext uri="{FF2B5EF4-FFF2-40B4-BE49-F238E27FC236}">
                <a16:creationId xmlns:a16="http://schemas.microsoft.com/office/drawing/2014/main" id="{2B675982-6C5C-FAF1-0661-07540B801E63}"/>
              </a:ext>
            </a:extLst>
          </p:cNvPr>
          <p:cNvPicPr>
            <a:picLocks noChangeAspect="1"/>
          </p:cNvPicPr>
          <p:nvPr/>
        </p:nvPicPr>
        <p:blipFill>
          <a:blip r:embed="rId4"/>
          <a:stretch>
            <a:fillRect/>
          </a:stretch>
        </p:blipFill>
        <p:spPr>
          <a:xfrm>
            <a:off x="8791977" y="1841813"/>
            <a:ext cx="2743200" cy="1543050"/>
          </a:xfrm>
          <a:prstGeom prst="rect">
            <a:avLst/>
          </a:prstGeom>
        </p:spPr>
      </p:pic>
      <p:pic>
        <p:nvPicPr>
          <p:cNvPr id="30" name="Espace réservé du contenu 29">
            <a:extLst>
              <a:ext uri="{FF2B5EF4-FFF2-40B4-BE49-F238E27FC236}">
                <a16:creationId xmlns:a16="http://schemas.microsoft.com/office/drawing/2014/main" id="{6CBD2394-0F46-AFA4-AE18-6BA4679BBAEE}"/>
              </a:ext>
            </a:extLst>
          </p:cNvPr>
          <p:cNvPicPr>
            <a:picLocks noGrp="1" noChangeAspect="1"/>
          </p:cNvPicPr>
          <p:nvPr>
            <p:ph idx="1"/>
          </p:nvPr>
        </p:nvPicPr>
        <p:blipFill>
          <a:blip r:embed="rId5"/>
          <a:stretch>
            <a:fillRect/>
          </a:stretch>
        </p:blipFill>
        <p:spPr>
          <a:xfrm>
            <a:off x="7827269" y="1965493"/>
            <a:ext cx="1152392" cy="1141659"/>
          </a:xfrm>
        </p:spPr>
      </p:pic>
      <p:sp>
        <p:nvSpPr>
          <p:cNvPr id="31" name="Flèche : droite 30">
            <a:extLst>
              <a:ext uri="{FF2B5EF4-FFF2-40B4-BE49-F238E27FC236}">
                <a16:creationId xmlns:a16="http://schemas.microsoft.com/office/drawing/2014/main" id="{ADDF2BE2-A8DF-81EE-84AE-5F8A41E268D3}"/>
              </a:ext>
            </a:extLst>
          </p:cNvPr>
          <p:cNvSpPr/>
          <p:nvPr/>
        </p:nvSpPr>
        <p:spPr>
          <a:xfrm>
            <a:off x="4910070" y="2374542"/>
            <a:ext cx="1491802" cy="4292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 droite 32">
            <a:extLst>
              <a:ext uri="{FF2B5EF4-FFF2-40B4-BE49-F238E27FC236}">
                <a16:creationId xmlns:a16="http://schemas.microsoft.com/office/drawing/2014/main" id="{DE8A540B-695F-D790-BB4E-D66E965AD936}"/>
              </a:ext>
            </a:extLst>
          </p:cNvPr>
          <p:cNvSpPr/>
          <p:nvPr/>
        </p:nvSpPr>
        <p:spPr>
          <a:xfrm>
            <a:off x="4910070" y="4971781"/>
            <a:ext cx="1491802" cy="4292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Image 33" descr="Technologie de code QR. Numérisation du paiement et de la vérification  d'identité par code QR sur un smartphone mobile Photo Stock - Alamy">
            <a:extLst>
              <a:ext uri="{FF2B5EF4-FFF2-40B4-BE49-F238E27FC236}">
                <a16:creationId xmlns:a16="http://schemas.microsoft.com/office/drawing/2014/main" id="{820759C3-5EDD-8143-B600-69A36AF31BDF}"/>
              </a:ext>
            </a:extLst>
          </p:cNvPr>
          <p:cNvPicPr>
            <a:picLocks noChangeAspect="1"/>
          </p:cNvPicPr>
          <p:nvPr/>
        </p:nvPicPr>
        <p:blipFill>
          <a:blip r:embed="rId6"/>
          <a:stretch>
            <a:fillRect/>
          </a:stretch>
        </p:blipFill>
        <p:spPr>
          <a:xfrm>
            <a:off x="7997780" y="4493480"/>
            <a:ext cx="2163651" cy="1659575"/>
          </a:xfrm>
          <a:prstGeom prst="rect">
            <a:avLst/>
          </a:prstGeom>
        </p:spPr>
      </p:pic>
    </p:spTree>
    <p:extLst>
      <p:ext uri="{BB962C8B-B14F-4D97-AF65-F5344CB8AC3E}">
        <p14:creationId xmlns:p14="http://schemas.microsoft.com/office/powerpoint/2010/main" val="329334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Espace réservé du contenu 11" descr="Une image contenant texte, capture d’écran, conception, Police&#10;&#10;Description générée automatiquement">
            <a:extLst>
              <a:ext uri="{FF2B5EF4-FFF2-40B4-BE49-F238E27FC236}">
                <a16:creationId xmlns:a16="http://schemas.microsoft.com/office/drawing/2014/main" id="{939309A5-C5BF-401D-04F3-49CB703CFE9E}"/>
              </a:ext>
            </a:extLst>
          </p:cNvPr>
          <p:cNvPicPr>
            <a:picLocks noChangeAspect="1"/>
          </p:cNvPicPr>
          <p:nvPr/>
        </p:nvPicPr>
        <p:blipFill rotWithShape="1">
          <a:blip r:embed="rId2"/>
          <a:srcRect l="25455" r="114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63" name="Freeform: Shape 6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Freeform: Shape 6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371094" y="1161288"/>
            <a:ext cx="3438144" cy="1125728"/>
          </a:xfrm>
        </p:spPr>
        <p:txBody>
          <a:bodyPr anchor="b">
            <a:normAutofit/>
          </a:bodyPr>
          <a:lstStyle/>
          <a:p>
            <a:r>
              <a:rPr lang="fr-FR" sz="2800">
                <a:ea typeface="Calibri Light"/>
                <a:cs typeface="Calibri Light"/>
              </a:rPr>
              <a:t>Charte Graphique- Nos couleur</a:t>
            </a:r>
          </a:p>
        </p:txBody>
      </p:sp>
      <p:sp>
        <p:nvSpPr>
          <p:cNvPr id="67" name="Rectangle 6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Content Placeholder 50">
            <a:extLst>
              <a:ext uri="{FF2B5EF4-FFF2-40B4-BE49-F238E27FC236}">
                <a16:creationId xmlns:a16="http://schemas.microsoft.com/office/drawing/2014/main" id="{EE681513-6EB4-BEE8-50D7-0C90463589EE}"/>
              </a:ext>
            </a:extLst>
          </p:cNvPr>
          <p:cNvSpPr>
            <a:spLocks noGrp="1"/>
          </p:cNvSpPr>
          <p:nvPr>
            <p:ph idx="1"/>
          </p:nvPr>
        </p:nvSpPr>
        <p:spPr>
          <a:xfrm>
            <a:off x="371094" y="2718054"/>
            <a:ext cx="3438906" cy="3207258"/>
          </a:xfrm>
        </p:spPr>
        <p:txBody>
          <a:bodyPr anchor="t">
            <a:normAutofit/>
          </a:bodyPr>
          <a:lstStyle/>
          <a:p>
            <a:endParaRPr lang="en-US" sz="1700"/>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9077706" y="6356350"/>
            <a:ext cx="2743200" cy="365125"/>
          </a:xfrm>
        </p:spPr>
        <p:txBody>
          <a:bodyPr>
            <a:normAutofit/>
          </a:bodyPr>
          <a:lstStyle/>
          <a:p>
            <a:pPr>
              <a:spcAft>
                <a:spcPts val="600"/>
              </a:spcAft>
            </a:pPr>
            <a:fld id="{99BE9819-6BCD-4367-9A9F-E6A340DA28C3}" type="slidenum">
              <a:rPr lang="fr-FR">
                <a:solidFill>
                  <a:schemeClr val="bg1"/>
                </a:solidFill>
              </a:rPr>
              <a:pPr>
                <a:spcAft>
                  <a:spcPts val="600"/>
                </a:spcAft>
              </a:pPr>
              <a:t>7</a:t>
            </a:fld>
            <a:endParaRPr lang="fr-FR">
              <a:solidFill>
                <a:schemeClr val="bg1"/>
              </a:solidFill>
            </a:endParaRPr>
          </a:p>
        </p:txBody>
      </p:sp>
    </p:spTree>
    <p:extLst>
      <p:ext uri="{BB962C8B-B14F-4D97-AF65-F5344CB8AC3E}">
        <p14:creationId xmlns:p14="http://schemas.microsoft.com/office/powerpoint/2010/main" val="166479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1A62176-5790-B836-7B20-B179025E60EE}"/>
              </a:ext>
            </a:extLst>
          </p:cNvPr>
          <p:cNvSpPr>
            <a:spLocks noGrp="1"/>
          </p:cNvSpPr>
          <p:nvPr>
            <p:ph type="title"/>
          </p:nvPr>
        </p:nvSpPr>
        <p:spPr>
          <a:xfrm>
            <a:off x="640080" y="325369"/>
            <a:ext cx="4669109" cy="1227039"/>
          </a:xfrm>
        </p:spPr>
        <p:txBody>
          <a:bodyPr anchor="b">
            <a:normAutofit/>
          </a:bodyPr>
          <a:lstStyle/>
          <a:p>
            <a:r>
              <a:rPr lang="fr-FR" sz="4600" dirty="0">
                <a:ea typeface="Calibri Light"/>
                <a:cs typeface="Calibri Light"/>
              </a:rPr>
              <a:t>Charte Graphique </a:t>
            </a:r>
            <a:endParaRPr lang="fr-FR" sz="4600" dirty="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95B114D0-D75B-7E77-CB6E-8289CBD394AC}"/>
              </a:ext>
            </a:extLst>
          </p:cNvPr>
          <p:cNvSpPr>
            <a:spLocks noGrp="1"/>
          </p:cNvSpPr>
          <p:nvPr>
            <p:ph idx="1"/>
          </p:nvPr>
        </p:nvSpPr>
        <p:spPr>
          <a:xfrm>
            <a:off x="640080" y="2872899"/>
            <a:ext cx="4243589" cy="3320668"/>
          </a:xfrm>
        </p:spPr>
        <p:txBody>
          <a:bodyPr>
            <a:normAutofit/>
          </a:bodyPr>
          <a:lstStyle/>
          <a:p>
            <a:endParaRPr lang="en-US" sz="2200"/>
          </a:p>
        </p:txBody>
      </p:sp>
      <p:pic>
        <p:nvPicPr>
          <p:cNvPr id="8" name="Espace réservé du contenu 7" descr="Une image contenant texte, capture d’écran, Police, logo&#10;&#10;Description générée automatiquement">
            <a:extLst>
              <a:ext uri="{FF2B5EF4-FFF2-40B4-BE49-F238E27FC236}">
                <a16:creationId xmlns:a16="http://schemas.microsoft.com/office/drawing/2014/main" id="{27345B0B-7703-7C68-6D3E-5258346F8A6B}"/>
              </a:ext>
            </a:extLst>
          </p:cNvPr>
          <p:cNvPicPr>
            <a:picLocks noChangeAspect="1"/>
          </p:cNvPicPr>
          <p:nvPr/>
        </p:nvPicPr>
        <p:blipFill rotWithShape="1">
          <a:blip r:embed="rId2"/>
          <a:srcRect l="21549" r="2203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Espace réservé du numéro de diapositive 3">
            <a:extLst>
              <a:ext uri="{FF2B5EF4-FFF2-40B4-BE49-F238E27FC236}">
                <a16:creationId xmlns:a16="http://schemas.microsoft.com/office/drawing/2014/main" id="{7CEFC3B2-3B6B-6DFD-5190-486CADF4C6B5}"/>
              </a:ext>
            </a:extLst>
          </p:cNvPr>
          <p:cNvSpPr>
            <a:spLocks noGrp="1"/>
          </p:cNvSpPr>
          <p:nvPr>
            <p:ph type="sldNum" sz="quarter" idx="12"/>
          </p:nvPr>
        </p:nvSpPr>
        <p:spPr>
          <a:xfrm>
            <a:off x="10439400" y="6356350"/>
            <a:ext cx="914400" cy="365125"/>
          </a:xfrm>
        </p:spPr>
        <p:txBody>
          <a:bodyPr>
            <a:normAutofit/>
          </a:bodyPr>
          <a:lstStyle/>
          <a:p>
            <a:pPr>
              <a:spcAft>
                <a:spcPts val="600"/>
              </a:spcAft>
            </a:pPr>
            <a:fld id="{99BE9819-6BCD-4367-9A9F-E6A340DA28C3}" type="slidenum">
              <a:rPr lang="fr-FR">
                <a:solidFill>
                  <a:srgbClr val="FFFFFF"/>
                </a:solidFill>
              </a:rPr>
              <a:pPr>
                <a:spcAft>
                  <a:spcPts val="600"/>
                </a:spcAft>
              </a:pPr>
              <a:t>8</a:t>
            </a:fld>
            <a:endParaRPr lang="fr-FR">
              <a:solidFill>
                <a:srgbClr val="FFFFFF"/>
              </a:solidFill>
            </a:endParaRPr>
          </a:p>
        </p:txBody>
      </p:sp>
    </p:spTree>
    <p:extLst>
      <p:ext uri="{BB962C8B-B14F-4D97-AF65-F5344CB8AC3E}">
        <p14:creationId xmlns:p14="http://schemas.microsoft.com/office/powerpoint/2010/main" val="373968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7D1358-0A1F-5E22-B79E-A646A6430CF2}"/>
              </a:ext>
            </a:extLst>
          </p:cNvPr>
          <p:cNvSpPr>
            <a:spLocks noGrp="1"/>
          </p:cNvSpPr>
          <p:nvPr>
            <p:ph type="title"/>
          </p:nvPr>
        </p:nvSpPr>
        <p:spPr>
          <a:xfrm>
            <a:off x="838200" y="365125"/>
            <a:ext cx="10515600" cy="1325563"/>
          </a:xfrm>
        </p:spPr>
        <p:txBody>
          <a:bodyPr>
            <a:normAutofit/>
          </a:bodyPr>
          <a:lstStyle/>
          <a:p>
            <a:pPr algn="ctr"/>
            <a:r>
              <a:rPr lang="fr-FR" sz="5400" dirty="0">
                <a:ea typeface="+mj-lt"/>
                <a:cs typeface="+mj-lt"/>
              </a:rPr>
              <a:t>Etude des contraintes</a:t>
            </a:r>
            <a:endParaRPr lang="fr-FR" dirty="0">
              <a:cs typeface="Calibri Light" panose="020F0302020204030204"/>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7053891B-F3C2-CB20-F5C1-4813C88C15FD}"/>
              </a:ext>
            </a:extLst>
          </p:cNvPr>
          <p:cNvSpPr>
            <a:spLocks noGrp="1"/>
          </p:cNvSpPr>
          <p:nvPr>
            <p:ph type="sldNum" sz="quarter" idx="12"/>
          </p:nvPr>
        </p:nvSpPr>
        <p:spPr>
          <a:xfrm>
            <a:off x="8610600" y="6356350"/>
            <a:ext cx="2743200" cy="365125"/>
          </a:xfrm>
        </p:spPr>
        <p:txBody>
          <a:bodyPr>
            <a:normAutofit/>
          </a:bodyPr>
          <a:lstStyle/>
          <a:p>
            <a:pPr>
              <a:spcAft>
                <a:spcPts val="600"/>
              </a:spcAft>
            </a:pPr>
            <a:fld id="{99BE9819-6BCD-4367-9A9F-E6A340DA28C3}" type="slidenum">
              <a:rPr lang="fr-FR" smtClean="0"/>
              <a:pPr>
                <a:spcAft>
                  <a:spcPts val="600"/>
                </a:spcAft>
              </a:pPr>
              <a:t>9</a:t>
            </a:fld>
            <a:endParaRPr lang="fr-FR"/>
          </a:p>
        </p:txBody>
      </p:sp>
      <p:sp>
        <p:nvSpPr>
          <p:cNvPr id="6" name="ZoneTexte 5">
            <a:extLst>
              <a:ext uri="{FF2B5EF4-FFF2-40B4-BE49-F238E27FC236}">
                <a16:creationId xmlns:a16="http://schemas.microsoft.com/office/drawing/2014/main" id="{F6F15F8A-F69C-D19C-5B2C-CE1FD597EF3A}"/>
              </a:ext>
            </a:extLst>
          </p:cNvPr>
          <p:cNvSpPr txBox="1"/>
          <p:nvPr/>
        </p:nvSpPr>
        <p:spPr>
          <a:xfrm>
            <a:off x="664098" y="4460533"/>
            <a:ext cx="2526890" cy="646331"/>
          </a:xfrm>
          <a:prstGeom prst="rect">
            <a:avLst/>
          </a:prstGeom>
          <a:noFill/>
        </p:spPr>
        <p:txBody>
          <a:bodyPr wrap="square" lIns="91440" tIns="45720" rIns="91440" bIns="45720" anchor="t">
            <a:spAutoFit/>
          </a:bodyPr>
          <a:lstStyle/>
          <a:p>
            <a:pPr algn="ctr"/>
            <a:r>
              <a:rPr lang="fr-FR" b="1" dirty="0">
                <a:effectLst>
                  <a:outerShdw blurRad="38100" dist="38100" dir="2700000" algn="tl">
                    <a:srgbClr val="000000">
                      <a:alpha val="43137"/>
                    </a:srgbClr>
                  </a:outerShdw>
                </a:effectLst>
                <a:latin typeface="Calibri"/>
                <a:cs typeface="Arial"/>
              </a:rPr>
              <a:t>Les contraintes techniques</a:t>
            </a:r>
            <a:endParaRPr lang="fr-FR" b="1">
              <a:latin typeface="Calibri"/>
              <a:cs typeface="Calibri"/>
            </a:endParaRPr>
          </a:p>
        </p:txBody>
      </p:sp>
      <p:sp>
        <p:nvSpPr>
          <p:cNvPr id="10" name="ZoneTexte 9">
            <a:extLst>
              <a:ext uri="{FF2B5EF4-FFF2-40B4-BE49-F238E27FC236}">
                <a16:creationId xmlns:a16="http://schemas.microsoft.com/office/drawing/2014/main" id="{C5E7D5EB-23BB-5A44-0D03-C8461792AD73}"/>
              </a:ext>
            </a:extLst>
          </p:cNvPr>
          <p:cNvSpPr txBox="1"/>
          <p:nvPr/>
        </p:nvSpPr>
        <p:spPr>
          <a:xfrm>
            <a:off x="4683781" y="4460533"/>
            <a:ext cx="2743200" cy="369332"/>
          </a:xfrm>
          <a:prstGeom prst="rect">
            <a:avLst/>
          </a:prstGeom>
          <a:noFill/>
        </p:spPr>
        <p:txBody>
          <a:bodyPr wrap="square" lIns="91440" tIns="45720" rIns="91440" bIns="45720" anchor="t">
            <a:spAutoFit/>
          </a:bodyPr>
          <a:lstStyle/>
          <a:p>
            <a:r>
              <a:rPr lang="fr-FR" b="1" dirty="0">
                <a:effectLst>
                  <a:outerShdw blurRad="38100" dist="38100" dir="2700000" algn="tl">
                    <a:srgbClr val="000000">
                      <a:alpha val="43137"/>
                    </a:srgbClr>
                  </a:outerShdw>
                </a:effectLst>
                <a:latin typeface="Calibri"/>
                <a:cs typeface="Arial"/>
              </a:rPr>
              <a:t>Les contraintes de sécurité</a:t>
            </a:r>
            <a:endParaRPr lang="fr-FR" b="1">
              <a:latin typeface="Calibri"/>
              <a:cs typeface="Calibri"/>
            </a:endParaRPr>
          </a:p>
        </p:txBody>
      </p:sp>
      <p:sp>
        <p:nvSpPr>
          <p:cNvPr id="13" name="ZoneTexte 12">
            <a:extLst>
              <a:ext uri="{FF2B5EF4-FFF2-40B4-BE49-F238E27FC236}">
                <a16:creationId xmlns:a16="http://schemas.microsoft.com/office/drawing/2014/main" id="{6725F982-36BA-2B55-D0AB-1EF7B5F87B67}"/>
              </a:ext>
            </a:extLst>
          </p:cNvPr>
          <p:cNvSpPr txBox="1"/>
          <p:nvPr/>
        </p:nvSpPr>
        <p:spPr>
          <a:xfrm>
            <a:off x="8610600" y="4460533"/>
            <a:ext cx="2743200" cy="646331"/>
          </a:xfrm>
          <a:prstGeom prst="rect">
            <a:avLst/>
          </a:prstGeom>
          <a:noFill/>
        </p:spPr>
        <p:txBody>
          <a:bodyPr wrap="square" lIns="91440" tIns="45720" rIns="91440" bIns="45720" anchor="t">
            <a:spAutoFit/>
          </a:bodyPr>
          <a:lstStyle/>
          <a:p>
            <a:pPr algn="ctr"/>
            <a:r>
              <a:rPr lang="fr-FR" b="1" dirty="0">
                <a:effectLst>
                  <a:outerShdw blurRad="38100" dist="38100" dir="2700000" algn="tl">
                    <a:srgbClr val="000000">
                      <a:alpha val="43137"/>
                    </a:srgbClr>
                  </a:outerShdw>
                </a:effectLst>
                <a:latin typeface="Calibri"/>
                <a:cs typeface="Arial"/>
              </a:rPr>
              <a:t>Les contraintes de performance</a:t>
            </a:r>
            <a:endParaRPr lang="fr-FR" b="1">
              <a:latin typeface="Calibri"/>
              <a:cs typeface="Calibri"/>
            </a:endParaRPr>
          </a:p>
        </p:txBody>
      </p:sp>
      <p:pic>
        <p:nvPicPr>
          <p:cNvPr id="17" name="Image 16" descr="Une image contenant clipart, illustration, Graphique, Dessin animé&#10;&#10;Description générée automatiquement">
            <a:extLst>
              <a:ext uri="{FF2B5EF4-FFF2-40B4-BE49-F238E27FC236}">
                <a16:creationId xmlns:a16="http://schemas.microsoft.com/office/drawing/2014/main" id="{5DFC08B1-DE5B-D1A6-4ECC-36AA6B82DDBA}"/>
              </a:ext>
            </a:extLst>
          </p:cNvPr>
          <p:cNvPicPr>
            <a:picLocks noChangeAspect="1"/>
          </p:cNvPicPr>
          <p:nvPr/>
        </p:nvPicPr>
        <p:blipFill>
          <a:blip r:embed="rId2"/>
          <a:stretch>
            <a:fillRect/>
          </a:stretch>
        </p:blipFill>
        <p:spPr>
          <a:xfrm>
            <a:off x="4723387" y="2727250"/>
            <a:ext cx="2743200" cy="1738563"/>
          </a:xfrm>
          <a:prstGeom prst="rect">
            <a:avLst/>
          </a:prstGeom>
        </p:spPr>
      </p:pic>
      <p:pic>
        <p:nvPicPr>
          <p:cNvPr id="18" name="Image 17" descr="Une image contenant dessin humoristique, clipart, vélo, illustration&#10;&#10;Description générée automatiquement">
            <a:extLst>
              <a:ext uri="{FF2B5EF4-FFF2-40B4-BE49-F238E27FC236}">
                <a16:creationId xmlns:a16="http://schemas.microsoft.com/office/drawing/2014/main" id="{A6BEE8DB-A541-2917-6309-48A44EA8A0BE}"/>
              </a:ext>
            </a:extLst>
          </p:cNvPr>
          <p:cNvPicPr>
            <a:picLocks noChangeAspect="1"/>
          </p:cNvPicPr>
          <p:nvPr/>
        </p:nvPicPr>
        <p:blipFill>
          <a:blip r:embed="rId3"/>
          <a:stretch>
            <a:fillRect/>
          </a:stretch>
        </p:blipFill>
        <p:spPr>
          <a:xfrm>
            <a:off x="8603015" y="2657733"/>
            <a:ext cx="2743200" cy="1785532"/>
          </a:xfrm>
          <a:prstGeom prst="rect">
            <a:avLst/>
          </a:prstGeom>
        </p:spPr>
      </p:pic>
      <p:pic>
        <p:nvPicPr>
          <p:cNvPr id="19" name="Image 18" descr="Une image contenant dessin humoristique, clipart, illustration, Graphique&#10;&#10;Description générée automatiquement">
            <a:extLst>
              <a:ext uri="{FF2B5EF4-FFF2-40B4-BE49-F238E27FC236}">
                <a16:creationId xmlns:a16="http://schemas.microsoft.com/office/drawing/2014/main" id="{280753FE-E42B-0DA3-0961-333F04DA6102}"/>
              </a:ext>
            </a:extLst>
          </p:cNvPr>
          <p:cNvPicPr>
            <a:picLocks noChangeAspect="1"/>
          </p:cNvPicPr>
          <p:nvPr/>
        </p:nvPicPr>
        <p:blipFill>
          <a:blip r:embed="rId4"/>
          <a:stretch>
            <a:fillRect/>
          </a:stretch>
        </p:blipFill>
        <p:spPr>
          <a:xfrm>
            <a:off x="557526" y="2690306"/>
            <a:ext cx="2743200" cy="1766807"/>
          </a:xfrm>
          <a:prstGeom prst="rect">
            <a:avLst/>
          </a:prstGeom>
        </p:spPr>
      </p:pic>
    </p:spTree>
    <p:extLst>
      <p:ext uri="{BB962C8B-B14F-4D97-AF65-F5344CB8AC3E}">
        <p14:creationId xmlns:p14="http://schemas.microsoft.com/office/powerpoint/2010/main" val="166016424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TotalTime>
  <Words>366</Words>
  <Application>Microsoft Office PowerPoint</Application>
  <PresentationFormat>Grand écran</PresentationFormat>
  <Paragraphs>129</Paragraphs>
  <Slides>39</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Abadi</vt:lpstr>
      <vt:lpstr>Amasis MT Pro Black</vt:lpstr>
      <vt:lpstr>Arial</vt:lpstr>
      <vt:lpstr>Calibri</vt:lpstr>
      <vt:lpstr>Calibri Light</vt:lpstr>
      <vt:lpstr>Thème Office</vt:lpstr>
      <vt:lpstr>QRCoffee</vt:lpstr>
      <vt:lpstr>Sommaire</vt:lpstr>
      <vt:lpstr>Création de QRCoffee</vt:lpstr>
      <vt:lpstr>Distribution des rôles</vt:lpstr>
      <vt:lpstr>Présentation du projet  - Origine  du projet  </vt:lpstr>
      <vt:lpstr>Presentation du projet - Expression du besoin</vt:lpstr>
      <vt:lpstr>Charte Graphique- Nos couleur</vt:lpstr>
      <vt:lpstr>Charte Graphique </vt:lpstr>
      <vt:lpstr>Etude des contraintes</vt:lpstr>
      <vt:lpstr>Les contraintes techniques</vt:lpstr>
      <vt:lpstr>Les contraintes de sécurité</vt:lpstr>
      <vt:lpstr>Les contraintes de performance</vt:lpstr>
      <vt:lpstr>Etude des moyens et des ressources</vt:lpstr>
      <vt:lpstr>Etude de marché – Matrice SWOT</vt:lpstr>
      <vt:lpstr>Etude de marché - Analyse Macro </vt:lpstr>
      <vt:lpstr>Etude de marché - Analyse Micro</vt:lpstr>
      <vt:lpstr>Etude de marché - Enveloppe Budgétaire</vt:lpstr>
      <vt:lpstr>La stack technique - React + TypeScript</vt:lpstr>
      <vt:lpstr>La stack technique - Node.js + TypeScript</vt:lpstr>
      <vt:lpstr>La stack technique - MongoDB</vt:lpstr>
      <vt:lpstr>Modèle Conceptuel de données</vt:lpstr>
      <vt:lpstr>La stack technique - Bitbucket</vt:lpstr>
      <vt:lpstr>La stack technique - Clerk</vt:lpstr>
      <vt:lpstr>Présentation des outils - Project</vt:lpstr>
      <vt:lpstr>Présentation des outils - Project</vt:lpstr>
      <vt:lpstr>Présentation des outils - Jira</vt:lpstr>
      <vt:lpstr>Présentation des outils – Bitbucket/Git</vt:lpstr>
      <vt:lpstr>Méthodologie de gestion de projet</vt:lpstr>
      <vt:lpstr>Méthodologie de gestion de projet</vt:lpstr>
      <vt:lpstr>Architecture de l'application</vt:lpstr>
      <vt:lpstr>Architecture de l'application</vt:lpstr>
      <vt:lpstr>Mise en place de l'hébergement</vt:lpstr>
      <vt:lpstr>Mise en place de l'hébergement</vt:lpstr>
      <vt:lpstr>Authentification</vt:lpstr>
      <vt:lpstr>Présentation PowerPoint</vt:lpstr>
      <vt:lpstr>Court terme</vt:lpstr>
      <vt:lpstr>Moyen terme</vt:lpstr>
      <vt:lpstr>Long terme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julien Bertrand</dc:creator>
  <cp:lastModifiedBy>julien Bertrand</cp:lastModifiedBy>
  <cp:revision>312</cp:revision>
  <dcterms:created xsi:type="dcterms:W3CDTF">2023-09-01T07:24:09Z</dcterms:created>
  <dcterms:modified xsi:type="dcterms:W3CDTF">2023-09-29T10:22:07Z</dcterms:modified>
</cp:coreProperties>
</file>